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4475" r:id="rId1"/>
    <p:sldMasterId id="2147484498" r:id="rId2"/>
  </p:sldMasterIdLst>
  <p:notesMasterIdLst>
    <p:notesMasterId r:id="rId35"/>
  </p:notesMasterIdLst>
  <p:handoutMasterIdLst>
    <p:handoutMasterId r:id="rId36"/>
  </p:handoutMasterIdLst>
  <p:sldIdLst>
    <p:sldId id="1502" r:id="rId3"/>
    <p:sldId id="1530" r:id="rId4"/>
    <p:sldId id="1591" r:id="rId5"/>
    <p:sldId id="1614" r:id="rId6"/>
    <p:sldId id="1585" r:id="rId7"/>
    <p:sldId id="1566" r:id="rId8"/>
    <p:sldId id="1567" r:id="rId9"/>
    <p:sldId id="1589" r:id="rId10"/>
    <p:sldId id="1586" r:id="rId11"/>
    <p:sldId id="1582" r:id="rId12"/>
    <p:sldId id="1587" r:id="rId13"/>
    <p:sldId id="1588" r:id="rId14"/>
    <p:sldId id="1597" r:id="rId15"/>
    <p:sldId id="1548" r:id="rId16"/>
    <p:sldId id="1526" r:id="rId17"/>
    <p:sldId id="258" r:id="rId18"/>
    <p:sldId id="268" r:id="rId19"/>
    <p:sldId id="1601" r:id="rId20"/>
    <p:sldId id="1602" r:id="rId21"/>
    <p:sldId id="1606" r:id="rId22"/>
    <p:sldId id="1603" r:id="rId23"/>
    <p:sldId id="1604" r:id="rId24"/>
    <p:sldId id="1583" r:id="rId25"/>
    <p:sldId id="1600" r:id="rId26"/>
    <p:sldId id="1607" r:id="rId27"/>
    <p:sldId id="1608" r:id="rId28"/>
    <p:sldId id="1609" r:id="rId29"/>
    <p:sldId id="1611" r:id="rId30"/>
    <p:sldId id="1612" r:id="rId31"/>
    <p:sldId id="1610" r:id="rId32"/>
    <p:sldId id="1613" r:id="rId33"/>
    <p:sldId id="521" r:id="rId34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chine Learning, AI &amp; Data Science Conference Template" id="{E1C8FB21-FF75-44A0-8090-B2FB240B014B}">
          <p14:sldIdLst>
            <p14:sldId id="1502"/>
            <p14:sldId id="1530"/>
            <p14:sldId id="1591"/>
            <p14:sldId id="1614"/>
            <p14:sldId id="1585"/>
            <p14:sldId id="1566"/>
            <p14:sldId id="1567"/>
            <p14:sldId id="1589"/>
            <p14:sldId id="1586"/>
            <p14:sldId id="1582"/>
            <p14:sldId id="1587"/>
            <p14:sldId id="1588"/>
            <p14:sldId id="1597"/>
            <p14:sldId id="1548"/>
            <p14:sldId id="1526"/>
            <p14:sldId id="258"/>
            <p14:sldId id="268"/>
            <p14:sldId id="1601"/>
            <p14:sldId id="1602"/>
            <p14:sldId id="1606"/>
            <p14:sldId id="1603"/>
            <p14:sldId id="1604"/>
            <p14:sldId id="1583"/>
            <p14:sldId id="1600"/>
            <p14:sldId id="1607"/>
            <p14:sldId id="1608"/>
            <p14:sldId id="1609"/>
            <p14:sldId id="1611"/>
            <p14:sldId id="1612"/>
            <p14:sldId id="1610"/>
            <p14:sldId id="1613"/>
            <p14:sldId id="52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78D7"/>
    <a:srgbClr val="000000"/>
    <a:srgbClr val="FF8C00"/>
    <a:srgbClr val="D83B01"/>
    <a:srgbClr val="FFB900"/>
    <a:srgbClr val="107C10"/>
    <a:srgbClr val="353535"/>
    <a:srgbClr val="FF5050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75832" autoAdjust="0"/>
  </p:normalViewPr>
  <p:slideViewPr>
    <p:cSldViewPr>
      <p:cViewPr varScale="1">
        <p:scale>
          <a:sx n="64" d="100"/>
          <a:sy n="64" d="100"/>
        </p:scale>
        <p:origin x="665" y="5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0" d="100"/>
          <a:sy n="70" d="100"/>
        </p:scale>
        <p:origin x="2146" y="6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Segoe UI" pitchFamily="34" charset="0"/>
              </a:rPr>
              <a:t>Machine Learning, Analytics, &amp; Data Science Conference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0CB2F-F0BF-435A-A27A-2EC15087F634}" type="datetime8">
              <a:rPr lang="en-US" smtClean="0">
                <a:latin typeface="Segoe UI" pitchFamily="34" charset="0"/>
              </a:rPr>
              <a:t>3/28/2019 4:37 PM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Machine Learning, Analytics, &amp; Data Science Conference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D18B56EA-E28F-4F92-9F16-7A6F2501B303}" type="datetime8">
              <a:rPr lang="en-US" smtClean="0"/>
              <a:t>3/28/2019 4:37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Machine Learning, Analytics, &amp; Data Science Conference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313C66B-7AF5-40BA-8933-D16874FF94CC}" type="datetime8">
              <a:rPr lang="en-US" smtClean="0"/>
              <a:t>3/28/2019 4:37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41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Machine Learning, Analytics, &amp; Data Science Conference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3/28/2019 4:37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8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36F3884-A90D-43EA-BBD5-2E9E802267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373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Machine Learning, Analytics, &amp; Data Science Conference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3/28/2019 4:37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501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6939CF7E-134C-4B4A-9853-17D7568CBCC2}" type="datetime8">
              <a:rPr lang="en-US" smtClean="0"/>
              <a:t>3/28/2019 4:37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2199" y="8685213"/>
            <a:ext cx="684213" cy="457200"/>
          </a:xfrm>
          <a:prstGeom prst="rect">
            <a:avLst/>
          </a:prstGeom>
        </p:spPr>
        <p:txBody>
          <a:bodyPr/>
          <a:lstStyle/>
          <a:p>
            <a:fld id="{8B263312-38AA-4E1E-B2B5-0F8F122B24F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4"/>
          </p:nvPr>
        </p:nvSpPr>
        <p:spPr/>
        <p:txBody>
          <a:bodyPr/>
          <a:lstStyle/>
          <a:p>
            <a:r>
              <a:rPr lang="en-US" dirty="0"/>
              <a:t>Machine Learning, Analytics, &amp; Data Science Conference</a:t>
            </a:r>
          </a:p>
        </p:txBody>
      </p:sp>
    </p:spTree>
    <p:extLst>
      <p:ext uri="{BB962C8B-B14F-4D97-AF65-F5344CB8AC3E}">
        <p14:creationId xmlns:p14="http://schemas.microsoft.com/office/powerpoint/2010/main" val="3977165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Machine Learning, Analytics, &amp; Data Science Conference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3/28/2019 4:37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338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971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Machine Learning, Analytics, &amp; Data Science Conference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3/28/2019 4:37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843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Machine Learning, Analytics, &amp; Data Science Conference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3/28/2019 4:37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843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(event name)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882" y="0"/>
            <a:ext cx="12434711" cy="6994525"/>
          </a:xfrm>
          <a:prstGeom prst="rect">
            <a:avLst/>
          </a:prstGeom>
        </p:spPr>
      </p:pic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white">
          <a:xfrm>
            <a:off x="460688" y="479425"/>
            <a:ext cx="1451843" cy="31089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 bwMode="white">
          <a:xfrm>
            <a:off x="294215" y="3035497"/>
            <a:ext cx="11887200" cy="1680460"/>
          </a:xfrm>
          <a:prstGeom prst="rect">
            <a:avLst/>
          </a:prstGeom>
          <a:noFill/>
        </p:spPr>
        <p:txBody>
          <a:bodyPr wrap="square" lIns="137160" tIns="146304" rIns="137160" bIns="146304" rtlCol="0" anchor="ctr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00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Machine Learning,</a:t>
            </a:r>
            <a:r>
              <a:rPr lang="en-US" sz="5000" baseline="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 AI</a:t>
            </a:r>
            <a:br>
              <a:rPr lang="en-US" sz="5000" baseline="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5000" baseline="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&amp; </a:t>
            </a:r>
            <a:r>
              <a:rPr lang="en-US" sz="500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Data Science Conference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FF808E-119C-4D42-9CAC-52EE6F8A1ECD}"/>
              </a:ext>
            </a:extLst>
          </p:cNvPr>
          <p:cNvCxnSpPr>
            <a:cxnSpLocks/>
          </p:cNvCxnSpPr>
          <p:nvPr userDrawn="1"/>
        </p:nvCxnSpPr>
        <p:spPr>
          <a:xfrm>
            <a:off x="11056950" y="3035497"/>
            <a:ext cx="0" cy="1680460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C7176D-9E79-48E0-AC62-726FB493F6D2}"/>
              </a:ext>
            </a:extLst>
          </p:cNvPr>
          <p:cNvCxnSpPr>
            <a:cxnSpLocks/>
          </p:cNvCxnSpPr>
          <p:nvPr userDrawn="1"/>
        </p:nvCxnSpPr>
        <p:spPr>
          <a:xfrm>
            <a:off x="11056950" y="3875727"/>
            <a:ext cx="914400" cy="0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A9648B-D105-4A3F-A6C6-7AC6FA18EB21}"/>
              </a:ext>
            </a:extLst>
          </p:cNvPr>
          <p:cNvSpPr txBox="1"/>
          <p:nvPr userDrawn="1"/>
        </p:nvSpPr>
        <p:spPr>
          <a:xfrm>
            <a:off x="9331605" y="3385436"/>
            <a:ext cx="1725344" cy="960263"/>
          </a:xfrm>
          <a:prstGeom prst="rect">
            <a:avLst/>
          </a:prstGeom>
          <a:noFill/>
        </p:spPr>
        <p:txBody>
          <a:bodyPr wrap="none" lIns="182880" tIns="146304" rIns="182880" bIns="146304" rtlCol="0" anchor="ctr">
            <a:spAutoFit/>
          </a:bodyPr>
          <a:lstStyle/>
          <a:p>
            <a:pPr algn="r">
              <a:lnSpc>
                <a:spcPct val="90000"/>
              </a:lnSpc>
              <a:spcAft>
                <a:spcPts val="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Dec 7–8</a:t>
            </a:r>
          </a:p>
          <a:p>
            <a:pPr algn="r">
              <a:lnSpc>
                <a:spcPct val="90000"/>
              </a:lnSpc>
              <a:spcAft>
                <a:spcPts val="0"/>
              </a:spcAft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Redmond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DE727F-79DF-4227-94C5-AF1921E19770}"/>
              </a:ext>
            </a:extLst>
          </p:cNvPr>
          <p:cNvSpPr txBox="1"/>
          <p:nvPr userDrawn="1"/>
        </p:nvSpPr>
        <p:spPr>
          <a:xfrm>
            <a:off x="11056950" y="3475328"/>
            <a:ext cx="983603" cy="398251"/>
          </a:xfrm>
          <a:prstGeom prst="rect">
            <a:avLst/>
          </a:prstGeom>
          <a:noFill/>
        </p:spPr>
        <p:txBody>
          <a:bodyPr wrap="none" lIns="91440" tIns="91440" rIns="91440" bIns="91440" rtlCol="0" anchor="b">
            <a:noAutofit/>
          </a:bodyPr>
          <a:lstStyle/>
          <a:p>
            <a:pPr>
              <a:lnSpc>
                <a:spcPct val="15000"/>
              </a:lnSpc>
              <a:spcAft>
                <a:spcPts val="600"/>
              </a:spcAft>
            </a:pPr>
            <a:r>
              <a:rPr lang="en-US" sz="6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E3FD45-2311-4A11-86F3-A43F7F174E5F}"/>
              </a:ext>
            </a:extLst>
          </p:cNvPr>
          <p:cNvSpPr txBox="1"/>
          <p:nvPr userDrawn="1"/>
        </p:nvSpPr>
        <p:spPr>
          <a:xfrm>
            <a:off x="11056950" y="4351098"/>
            <a:ext cx="983603" cy="398251"/>
          </a:xfrm>
          <a:prstGeom prst="rect">
            <a:avLst/>
          </a:prstGeom>
          <a:noFill/>
        </p:spPr>
        <p:txBody>
          <a:bodyPr wrap="none" lIns="91440" tIns="91440" rIns="91440" bIns="91440" rtlCol="0" anchor="t">
            <a:noAutofit/>
          </a:bodyPr>
          <a:lstStyle/>
          <a:p>
            <a:pPr>
              <a:lnSpc>
                <a:spcPct val="15000"/>
              </a:lnSpc>
              <a:spcAft>
                <a:spcPts val="600"/>
              </a:spcAft>
            </a:pPr>
            <a:r>
              <a:rPr lang="en-US" sz="6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455010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18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3832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31485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38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1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038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49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7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10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112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13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4F010-3551-4D57-B6B0-9C19600A1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81003-D6CB-4DBE-A134-F10952A41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952C9-A3A5-4562-AC16-E8057C435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4137-E1ED-457A-B5D1-FCFDA85D8E2E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18FAF-7810-4535-AA07-1B6E58AD6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75B4E-B1EA-40B5-BCCE-8AF384AB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E762-D000-44F7-9219-3768703DD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04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25137"/>
            <a:ext cx="12436475" cy="1165754"/>
          </a:xfrm>
        </p:spPr>
        <p:txBody>
          <a:bodyPr/>
          <a:lstStyle>
            <a:lvl1pPr>
              <a:defRPr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94444"/>
            <a:ext cx="12436475" cy="2103514"/>
          </a:xfrm>
        </p:spPr>
        <p:txBody>
          <a:bodyPr/>
          <a:lstStyle>
            <a:lvl1pPr marL="0" indent="0" algn="ctr">
              <a:buNone/>
              <a:defRPr sz="3264" spc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1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43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65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8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0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30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5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7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7885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xmlns:p14="http://schemas.microsoft.com/office/powerpoint/2010/main" spd="slow" advClick="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56204-38B3-0844-9F64-732BBD7AA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4EC70-B430-964C-A0F8-10FB6154C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59282-D10C-924E-BF96-EDA9F518F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A1B2C-C551-6440-B929-8D9B00F98F99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53E55-C471-0140-9472-B0502B32A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F074A-55EC-D248-935B-449509577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3826-3A24-DD42-92B3-BCF80F844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14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1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7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514350" marR="0" lvl="1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14350" marR="0" lvl="2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14350" marR="0" lvl="3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14350" marR="0" lvl="4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3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31775" marR="0" lvl="1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31775" marR="0" lvl="2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31775" marR="0" lvl="3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31775" marR="0" lvl="4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93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7315200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4876166"/>
            <a:ext cx="7314043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591993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7314042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280903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0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8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  <p:sldLayoutId id="2147484495" r:id="rId12"/>
    <p:sldLayoutId id="2147484489" r:id="rId13"/>
    <p:sldLayoutId id="2147484490" r:id="rId14"/>
    <p:sldLayoutId id="2147484491" r:id="rId15"/>
    <p:sldLayoutId id="2147484496" r:id="rId16"/>
    <p:sldLayoutId id="2147484492" r:id="rId17"/>
    <p:sldLayoutId id="2147484493" r:id="rId18"/>
    <p:sldLayoutId id="2147484494" r:id="rId19"/>
    <p:sldLayoutId id="2147484497" r:id="rId20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625137"/>
            <a:ext cx="12436475" cy="1165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4279227"/>
            <a:ext cx="12436475" cy="21230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3552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99" r:id="rId1"/>
    <p:sldLayoutId id="2147484500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xmlns:p14="http://schemas.microsoft.com/office/powerpoint/2010/main" spd="slow" advClick="0">
        <p:fade/>
      </p:transition>
    </mc:Fallback>
  </mc:AlternateContent>
  <p:txStyles>
    <p:titleStyle>
      <a:lvl1pPr algn="ctr" defTabSz="621746" rtl="0" eaLnBrk="1" latinLnBrk="0" hangingPunct="1">
        <a:spcBef>
          <a:spcPct val="0"/>
        </a:spcBef>
        <a:buNone/>
        <a:defRPr sz="5984" kern="1200" spc="0">
          <a:solidFill>
            <a:schemeClr val="tx1">
              <a:lumMod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ctr" defTabSz="621746" rtl="0" eaLnBrk="1" latinLnBrk="0" hangingPunct="1">
        <a:lnSpc>
          <a:spcPct val="110000"/>
        </a:lnSpc>
        <a:spcBef>
          <a:spcPct val="20000"/>
        </a:spcBef>
        <a:buFontTx/>
        <a:buNone/>
        <a:defRPr sz="3264" kern="1200" spc="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10338" indent="-388591" algn="l" defTabSz="621746" rtl="0" eaLnBrk="1" latinLnBrk="0" hangingPunct="1">
        <a:spcBef>
          <a:spcPct val="20000"/>
        </a:spcBef>
        <a:buFont typeface="Arial"/>
        <a:buChar char="–"/>
        <a:defRPr sz="3808" kern="1200">
          <a:solidFill>
            <a:schemeClr val="tx1"/>
          </a:solidFill>
          <a:latin typeface="+mn-lt"/>
          <a:ea typeface="+mn-ea"/>
          <a:cs typeface="+mn-cs"/>
        </a:defRPr>
      </a:lvl2pPr>
      <a:lvl3pPr marL="1554366" indent="-310873" algn="l" defTabSz="621746" rtl="0" eaLnBrk="1" latinLnBrk="0" hangingPunct="1">
        <a:spcBef>
          <a:spcPct val="20000"/>
        </a:spcBef>
        <a:buFont typeface="Arial"/>
        <a:buChar char="•"/>
        <a:defRPr sz="3264" kern="1200">
          <a:solidFill>
            <a:schemeClr val="tx1"/>
          </a:solidFill>
          <a:latin typeface="+mn-lt"/>
          <a:ea typeface="+mn-ea"/>
          <a:cs typeface="+mn-cs"/>
        </a:defRPr>
      </a:lvl3pPr>
      <a:lvl4pPr marL="2176112" indent="-310873" algn="l" defTabSz="621746" rtl="0" eaLnBrk="1" latinLnBrk="0" hangingPunct="1">
        <a:spcBef>
          <a:spcPct val="20000"/>
        </a:spcBef>
        <a:buFont typeface="Arial"/>
        <a:buChar char="–"/>
        <a:defRPr sz="2720" kern="1200">
          <a:solidFill>
            <a:schemeClr val="tx1"/>
          </a:solidFill>
          <a:latin typeface="+mn-lt"/>
          <a:ea typeface="+mn-ea"/>
          <a:cs typeface="+mn-cs"/>
        </a:defRPr>
      </a:lvl4pPr>
      <a:lvl5pPr marL="2797858" indent="-310873" algn="l" defTabSz="621746" rtl="0" eaLnBrk="1" latinLnBrk="0" hangingPunct="1">
        <a:spcBef>
          <a:spcPct val="20000"/>
        </a:spcBef>
        <a:buFont typeface="Arial"/>
        <a:buChar char="»"/>
        <a:defRPr sz="2720" kern="1200">
          <a:solidFill>
            <a:schemeClr val="tx1"/>
          </a:solidFill>
          <a:latin typeface="+mn-lt"/>
          <a:ea typeface="+mn-ea"/>
          <a:cs typeface="+mn-cs"/>
        </a:defRPr>
      </a:lvl5pPr>
      <a:lvl6pPr marL="3419605" indent="-310873" algn="l" defTabSz="621746" rtl="0" eaLnBrk="1" latinLnBrk="0" hangingPunct="1">
        <a:spcBef>
          <a:spcPct val="20000"/>
        </a:spcBef>
        <a:buFont typeface="Arial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6pPr>
      <a:lvl7pPr marL="4041351" indent="-310873" algn="l" defTabSz="621746" rtl="0" eaLnBrk="1" latinLnBrk="0" hangingPunct="1">
        <a:spcBef>
          <a:spcPct val="20000"/>
        </a:spcBef>
        <a:buFont typeface="Arial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7pPr>
      <a:lvl8pPr marL="4663097" indent="-310873" algn="l" defTabSz="621746" rtl="0" eaLnBrk="1" latinLnBrk="0" hangingPunct="1">
        <a:spcBef>
          <a:spcPct val="20000"/>
        </a:spcBef>
        <a:buFont typeface="Arial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8pPr>
      <a:lvl9pPr marL="5284843" indent="-310873" algn="l" defTabSz="621746" rtl="0" eaLnBrk="1" latinLnBrk="0" hangingPunct="1">
        <a:spcBef>
          <a:spcPct val="20000"/>
        </a:spcBef>
        <a:buFont typeface="Arial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21746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1pPr>
      <a:lvl2pPr marL="621746" algn="l" defTabSz="621746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243493" algn="l" defTabSz="621746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3pPr>
      <a:lvl4pPr marL="1865239" algn="l" defTabSz="621746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4pPr>
      <a:lvl5pPr marL="2486985" algn="l" defTabSz="621746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5pPr>
      <a:lvl6pPr marL="3108731" algn="l" defTabSz="621746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6pPr>
      <a:lvl7pPr marL="3730478" algn="l" defTabSz="621746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7pPr>
      <a:lvl8pPr marL="4352224" algn="l" defTabSz="621746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8pPr>
      <a:lvl9pPr marL="4973970" algn="l" defTabSz="621746" rtl="0" eaLnBrk="1" latinLnBrk="0" hangingPunct="1">
        <a:defRPr sz="24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rxiv.org/abs/1610.08914v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park.apache.org/docs/latest/api/python/pyspark.ml.html#module-pyspark.ml.tuning" TargetMode="External"/><Relationship Id="rId7" Type="http://schemas.openxmlformats.org/officeDocument/2006/relationships/hyperlink" Target="http://docs.h2o.ai/sparkling-water/2.4/latest-stable/doc/pysparkling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ithub.com/databricks/spark-sklearn" TargetMode="External"/><Relationship Id="rId5" Type="http://schemas.openxmlformats.org/officeDocument/2006/relationships/hyperlink" Target="https://docs.microsoft.com/en-us/azure/machine-learning/service/how-to-tune-hyperparameters" TargetMode="External"/><Relationship Id="rId4" Type="http://schemas.openxmlformats.org/officeDocument/2006/relationships/hyperlink" Target="https://github.com/Azure/mmlspark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aka.ms/tune_sparkr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zure/active-learning-workshop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701" y="1516062"/>
            <a:ext cx="11142942" cy="2438402"/>
          </a:xfrm>
        </p:spPr>
        <p:txBody>
          <a:bodyPr/>
          <a:lstStyle/>
          <a:p>
            <a:pPr fontAlgn="base"/>
            <a:r>
              <a:rPr lang="en-US" dirty="0"/>
              <a:t>Building high-performance text classifiers on a limited labeling budget</a:t>
            </a:r>
            <a:br>
              <a:rPr lang="en-US" b="1" dirty="0"/>
            </a:br>
            <a:br>
              <a:rPr lang="en-US" sz="3500" dirty="0"/>
            </a:br>
            <a:br>
              <a:rPr lang="en-US" sz="3500" dirty="0"/>
            </a:br>
            <a:r>
              <a:rPr lang="en-US" sz="3000" i="1" dirty="0"/>
              <a:t> 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74701" y="3986936"/>
            <a:ext cx="7315137" cy="2482126"/>
          </a:xfrm>
        </p:spPr>
        <p:txBody>
          <a:bodyPr/>
          <a:lstStyle/>
          <a:p>
            <a:r>
              <a:rPr lang="en-US" sz="2400" i="1" dirty="0"/>
              <a:t>Ali-Kazim Zaidi</a:t>
            </a:r>
          </a:p>
          <a:p>
            <a:r>
              <a:rPr lang="en-US" sz="2400" i="1" dirty="0"/>
              <a:t>Robert Horton</a:t>
            </a:r>
          </a:p>
          <a:p>
            <a:r>
              <a:rPr lang="en-US" sz="2400" i="1" dirty="0"/>
              <a:t>Mario Inchiosa</a:t>
            </a:r>
          </a:p>
        </p:txBody>
      </p:sp>
    </p:spTree>
    <p:extLst>
      <p:ext uri="{BB962C8B-B14F-4D97-AF65-F5344CB8AC3E}">
        <p14:creationId xmlns:p14="http://schemas.microsoft.com/office/powerpoint/2010/main" val="37886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600558-9609-9B42-A2CA-E08561288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Domain-Specific LM Fine-Tuning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2A407-F17F-D040-86F6-113608E26F4D}"/>
              </a:ext>
            </a:extLst>
          </p:cNvPr>
          <p:cNvSpPr txBox="1"/>
          <p:nvPr/>
        </p:nvSpPr>
        <p:spPr>
          <a:xfrm>
            <a:off x="275482" y="1513569"/>
            <a:ext cx="4999960" cy="5456691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marL="349724" indent="-349724">
              <a:lnSpc>
                <a:spcPct val="90000"/>
              </a:lnSpc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en-US" sz="244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BERT’s optimization tasks aren’t designed for most down-stream tasks</a:t>
            </a:r>
          </a:p>
          <a:p>
            <a:pPr marL="349724" indent="-349724">
              <a:lnSpc>
                <a:spcPct val="90000"/>
              </a:lnSpc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en-US" sz="244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Fine-tuning all of the weights of BERT is a time-consuming procedure</a:t>
            </a:r>
          </a:p>
          <a:p>
            <a:pPr marL="349724" indent="-349724">
              <a:lnSpc>
                <a:spcPct val="90000"/>
              </a:lnSpc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en-US" sz="244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Let’s fine-tune the entire language model on the entirety of the dataset we have</a:t>
            </a:r>
          </a:p>
          <a:p>
            <a:pPr marL="349724" indent="-349724">
              <a:lnSpc>
                <a:spcPct val="90000"/>
              </a:lnSpc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en-US" sz="244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Then let’s adjust the language model for the transfer learning task</a:t>
            </a:r>
          </a:p>
          <a:p>
            <a:pPr marL="349724" indent="-349724">
              <a:lnSpc>
                <a:spcPct val="90000"/>
              </a:lnSpc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en-US" sz="244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Potential for domain-specific language models: Bio-BERT, etc.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A3057C-3EA0-1B48-AC6E-EBAAA5F3D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813" y="1212849"/>
            <a:ext cx="6451780" cy="574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0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4D46C8-4EA7-DD42-BEDA-352049A54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6557" y="1212849"/>
            <a:ext cx="7576803" cy="526874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E957955-EBF7-6C4F-9BD7-5DC77DAEA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Multi-Task Learning with BERT (MT-DNN/BERT)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27B28-CA7F-ED4E-ABA4-84318CA106E3}"/>
              </a:ext>
            </a:extLst>
          </p:cNvPr>
          <p:cNvSpPr txBox="1"/>
          <p:nvPr/>
        </p:nvSpPr>
        <p:spPr>
          <a:xfrm>
            <a:off x="156315" y="1616512"/>
            <a:ext cx="4476496" cy="5032398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marL="349724" indent="-349724">
              <a:lnSpc>
                <a:spcPct val="90000"/>
              </a:lnSpc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en-US" sz="244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Can we utilize a more structured set of tasks for pre-training?</a:t>
            </a:r>
          </a:p>
          <a:p>
            <a:pPr marL="349724" indent="-349724">
              <a:lnSpc>
                <a:spcPct val="90000"/>
              </a:lnSpc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en-US" sz="244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Prevent catastrophic forgetting by continual training</a:t>
            </a:r>
          </a:p>
          <a:p>
            <a:pPr marL="349724" indent="-349724">
              <a:lnSpc>
                <a:spcPct val="90000"/>
              </a:lnSpc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en-US" sz="244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Multiple tasks can act as a </a:t>
            </a:r>
            <a:r>
              <a:rPr lang="en-US" sz="2448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regularizer</a:t>
            </a:r>
            <a:r>
              <a:rPr lang="en-US" sz="244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, shrinking weights towards representations that generalize across multiple tasks</a:t>
            </a:r>
          </a:p>
          <a:p>
            <a:pPr marL="349724" indent="-349724">
              <a:lnSpc>
                <a:spcPct val="90000"/>
              </a:lnSpc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en-US" sz="244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Can continue to utilize more data (no longer task-specific)</a:t>
            </a:r>
          </a:p>
        </p:txBody>
      </p:sp>
    </p:spTree>
    <p:extLst>
      <p:ext uri="{BB962C8B-B14F-4D97-AF65-F5344CB8AC3E}">
        <p14:creationId xmlns:p14="http://schemas.microsoft.com/office/powerpoint/2010/main" val="3974340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B2FC74-CD69-C04A-ACFB-A010443AE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40" y="1212851"/>
            <a:ext cx="11887198" cy="68326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D0668C-9134-2A43-B28A-CB92F1CB3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Multi-Task BERT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58601-DBBC-0C4C-93CC-2DBA3A1A4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81" y="1212849"/>
            <a:ext cx="9279430" cy="57816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F36B3F-BDD7-E443-A98A-FCDF29073563}"/>
              </a:ext>
            </a:extLst>
          </p:cNvPr>
          <p:cNvSpPr txBox="1"/>
          <p:nvPr/>
        </p:nvSpPr>
        <p:spPr>
          <a:xfrm>
            <a:off x="125229" y="6590397"/>
            <a:ext cx="6595834" cy="531870"/>
          </a:xfrm>
          <a:prstGeom prst="rect">
            <a:avLst/>
          </a:prstGeom>
          <a:noFill/>
        </p:spPr>
        <p:txBody>
          <a:bodyPr wrap="none" lIns="186521" tIns="149217" rIns="186521" bIns="149217" rtlCol="0">
            <a:spAutoFit/>
          </a:bodyPr>
          <a:lstStyle/>
          <a:p>
            <a:pPr>
              <a:lnSpc>
                <a:spcPct val="90000"/>
              </a:lnSpc>
              <a:spcAft>
                <a:spcPts val="612"/>
              </a:spcAft>
            </a:pPr>
            <a:r>
              <a:rPr lang="en-US" sz="1632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See active-learning-workshop: </a:t>
            </a:r>
            <a:r>
              <a:rPr lang="en-US" sz="1632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text_featurization</a:t>
            </a:r>
            <a:r>
              <a:rPr lang="en-US" sz="1632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/</a:t>
            </a:r>
            <a:r>
              <a:rPr lang="en-US" sz="1632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lm_finetune</a:t>
            </a:r>
            <a:r>
              <a:rPr lang="en-US" sz="1632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/1A.ipynb</a:t>
            </a:r>
          </a:p>
        </p:txBody>
      </p:sp>
    </p:spTree>
    <p:extLst>
      <p:ext uri="{BB962C8B-B14F-4D97-AF65-F5344CB8AC3E}">
        <p14:creationId xmlns:p14="http://schemas.microsoft.com/office/powerpoint/2010/main" val="3368965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2609BA-4F8F-445F-A680-15E498A87BC9}"/>
              </a:ext>
            </a:extLst>
          </p:cNvPr>
          <p:cNvSpPr txBox="1"/>
          <p:nvPr/>
        </p:nvSpPr>
        <p:spPr>
          <a:xfrm>
            <a:off x="198437" y="1363662"/>
            <a:ext cx="4800600" cy="310854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Simpler features may work better with small training sets, even though more complex features work better with more training examples.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Better featurization can give you the best of both worlds.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944EF-8B4E-4C35-9681-4A8803B4982C}"/>
              </a:ext>
            </a:extLst>
          </p:cNvPr>
          <p:cNvSpPr txBox="1"/>
          <p:nvPr/>
        </p:nvSpPr>
        <p:spPr>
          <a:xfrm>
            <a:off x="198437" y="4741388"/>
            <a:ext cx="5715000" cy="1446550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619CFF"/>
                </a:solidFill>
              </a:rPr>
              <a:t>use</a:t>
            </a:r>
            <a:r>
              <a:rPr lang="en-US" sz="2400" dirty="0"/>
              <a:t>: universal sentence encoder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rgbClr val="00B527"/>
                </a:solidFill>
              </a:rPr>
              <a:t>emb</a:t>
            </a: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: average word embedding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87269"/>
                </a:solidFill>
              </a:rPr>
              <a:t>bow</a:t>
            </a:r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: “bag of words” (n-gram frequency)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5A29A-13CE-42BC-A9B4-46FEC5EB58CB}"/>
              </a:ext>
            </a:extLst>
          </p:cNvPr>
          <p:cNvSpPr txBox="1"/>
          <p:nvPr/>
        </p:nvSpPr>
        <p:spPr>
          <a:xfrm>
            <a:off x="5761037" y="1135062"/>
            <a:ext cx="6553200" cy="9602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i="1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Learning curves comparing models built with different feature sets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F772F8-0C9C-4DD2-8B84-C6323B93B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102" y="2201861"/>
            <a:ext cx="6344535" cy="460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6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A6D72-0F19-4304-91A5-1DC79661E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96" y="220662"/>
            <a:ext cx="11192282" cy="1298045"/>
          </a:xfrm>
        </p:spPr>
        <p:txBody>
          <a:bodyPr/>
          <a:lstStyle/>
          <a:p>
            <a:pPr algn="ctr"/>
            <a:r>
              <a:rPr lang="en-US" dirty="0"/>
              <a:t>Wikipedia detox dataset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E1AF5C-CDFD-4867-B82E-A9278EBC0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725" y="4125832"/>
            <a:ext cx="9440258" cy="21208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D07A58-1F67-4620-A980-FE0EC5ACD1C9}"/>
              </a:ext>
            </a:extLst>
          </p:cNvPr>
          <p:cNvSpPr/>
          <p:nvPr/>
        </p:nvSpPr>
        <p:spPr>
          <a:xfrm>
            <a:off x="8961437" y="6443186"/>
            <a:ext cx="2383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Lucida Grande"/>
              </a:rPr>
              <a:t> </a:t>
            </a:r>
            <a:r>
              <a:rPr lang="en-US" b="1" dirty="0">
                <a:solidFill>
                  <a:srgbClr val="000000"/>
                </a:solidFill>
                <a:latin typeface="Lucida Grande"/>
                <a:hlinkClick r:id="rId4"/>
              </a:rPr>
              <a:t>arXiv:1610.08914v2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151B314-DFC3-4224-B6E4-824C8DC06B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4437" y="1897062"/>
            <a:ext cx="7836834" cy="1994392"/>
          </a:xfrm>
        </p:spPr>
        <p:txBody>
          <a:bodyPr/>
          <a:lstStyle/>
          <a:p>
            <a:r>
              <a:rPr lang="en-US" sz="2400" dirty="0"/>
              <a:t>Active learning from text data.</a:t>
            </a:r>
          </a:p>
          <a:p>
            <a:r>
              <a:rPr lang="en-US" sz="2400" dirty="0"/>
              <a:t>Binary classifier: is this comment a personal attack?</a:t>
            </a:r>
          </a:p>
          <a:p>
            <a:r>
              <a:rPr lang="en-US" sz="2400" dirty="0"/>
              <a:t>Featurization from pre-trained language model (USE).</a:t>
            </a:r>
          </a:p>
        </p:txBody>
      </p:sp>
    </p:spTree>
    <p:extLst>
      <p:ext uri="{BB962C8B-B14F-4D97-AF65-F5344CB8AC3E}">
        <p14:creationId xmlns:p14="http://schemas.microsoft.com/office/powerpoint/2010/main" val="272224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descr="In the sawmill industry lumber grading is an important step of the manufacturing process. &#10;&#10;Improved grading accuracy and better control of quality variation in production leads directly to improved profits. &#10;&#10;Grading has traditionally been done by visual inspection, in which a (human) grader marks each piece of lumber as it leaves the mill, according to a factors like size, category, and position of knots, cracks, species of tree, etc.&#10;&#10;A number of automated lumber grading systems have been developed which aim to improve the accuracy and the efficiency of lumber grading.&#10;" title="Domain: wood knots and lumber grading"/>
          <p:cNvSpPr>
            <a:spLocks noGrp="1"/>
          </p:cNvSpPr>
          <p:nvPr>
            <p:ph type="body" sz="quarter" idx="4294967295"/>
          </p:nvPr>
        </p:nvSpPr>
        <p:spPr>
          <a:xfrm>
            <a:off x="272275" y="1343939"/>
            <a:ext cx="5488762" cy="4468916"/>
          </a:xfrm>
        </p:spPr>
        <p:txBody>
          <a:bodyPr/>
          <a:lstStyle/>
          <a:p>
            <a:r>
              <a:rPr lang="en-US" sz="2400" dirty="0"/>
              <a:t>Data is often easier to come by than expert labels</a:t>
            </a:r>
          </a:p>
          <a:p>
            <a:endParaRPr lang="en-US" sz="2400" dirty="0"/>
          </a:p>
          <a:p>
            <a:r>
              <a:rPr lang="en-US" sz="2400" dirty="0"/>
              <a:t>Active Learning intersperses labelling of samples with incremental re-training. The currently trained model is used to select new samples to label. There are variety of approaches for selecting samples, depending on the data and model.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Learning</a:t>
            </a:r>
            <a:endParaRPr lang="en-US" sz="4000" dirty="0">
              <a:gradFill>
                <a:gsLst>
                  <a:gs pos="21538">
                    <a:schemeClr val="tx1"/>
                  </a:gs>
                  <a:gs pos="33000">
                    <a:schemeClr val="tx1"/>
                  </a:gs>
                </a:gsLst>
                <a:lin ang="5400000" scaled="0"/>
              </a:gra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EA762D-C7A6-4471-BB34-E70C5B721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862" y="1227993"/>
            <a:ext cx="5769580" cy="2612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76D08-A00C-46F2-B019-FE8EABB57A9F}"/>
              </a:ext>
            </a:extLst>
          </p:cNvPr>
          <p:cNvSpPr txBox="1"/>
          <p:nvPr/>
        </p:nvSpPr>
        <p:spPr>
          <a:xfrm>
            <a:off x="9647237" y="3394112"/>
            <a:ext cx="2590800" cy="4616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https://www.crowdflower.com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D134A006-2AF3-45BE-9874-D8F90BE56E81}"/>
              </a:ext>
            </a:extLst>
          </p:cNvPr>
          <p:cNvSpPr/>
          <p:nvPr/>
        </p:nvSpPr>
        <p:spPr bwMode="auto">
          <a:xfrm>
            <a:off x="5837237" y="1668462"/>
            <a:ext cx="762000" cy="533400"/>
          </a:xfrm>
          <a:prstGeom prst="rightArrow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D3B6FB3-844B-4EF3-B52F-C432159E7765}"/>
              </a:ext>
            </a:extLst>
          </p:cNvPr>
          <p:cNvSpPr/>
          <p:nvPr/>
        </p:nvSpPr>
        <p:spPr bwMode="auto">
          <a:xfrm>
            <a:off x="11630442" y="1668462"/>
            <a:ext cx="762000" cy="533400"/>
          </a:xfrm>
          <a:prstGeom prst="rightArrow">
            <a:avLst/>
          </a:prstGeom>
          <a:solidFill>
            <a:srgbClr val="FFC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3908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8DDDA-77C2-4A67-9AC8-7BDA8AFB9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Algorithm Sketch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18747-7A3F-4C29-9221-C0FA402CB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40" y="1212850"/>
            <a:ext cx="11887198" cy="5486401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dirty="0">
                <a:latin typeface="Arial Rounded MT Bold" panose="020F0704030504030204" pitchFamily="34" charset="0"/>
              </a:rPr>
              <a:t>Given an initial model, </a:t>
            </a:r>
            <a:r>
              <a:rPr lang="en-US" i="1" dirty="0">
                <a:latin typeface="Arial Rounded MT Bold" panose="020F0704030504030204" pitchFamily="34" charset="0"/>
              </a:rPr>
              <a:t>M </a:t>
            </a:r>
            <a:r>
              <a:rPr lang="en-US" dirty="0">
                <a:latin typeface="Arial Rounded MT Bold" panose="020F0704030504030204" pitchFamily="34" charset="0"/>
              </a:rPr>
              <a:t> and unlabeled set of cases </a:t>
            </a:r>
            <a:r>
              <a:rPr lang="en-US" i="1" dirty="0">
                <a:latin typeface="Arial Rounded MT Bold" panose="020F0704030504030204" pitchFamily="34" charset="0"/>
              </a:rPr>
              <a:t>U:</a:t>
            </a:r>
            <a:endParaRPr lang="en-US" dirty="0">
              <a:latin typeface="Arial Rounded MT Bold" panose="020F0704030504030204" pitchFamily="34" charset="0"/>
            </a:endParaRPr>
          </a:p>
          <a:p>
            <a:pPr marL="990884" lvl="1" indent="-524586">
              <a:lnSpc>
                <a:spcPct val="170000"/>
              </a:lnSpc>
              <a:buFont typeface="+mj-lt"/>
              <a:buAutoNum type="arabicPeriod"/>
            </a:pPr>
            <a:r>
              <a:rPr lang="en-US" dirty="0">
                <a:latin typeface="Arial Rounded MT Bold" panose="020F0704030504030204" pitchFamily="34" charset="0"/>
              </a:rPr>
              <a:t>Using the current model </a:t>
            </a:r>
            <a:r>
              <a:rPr lang="en-US" i="1" dirty="0">
                <a:latin typeface="Arial Rounded MT Bold" panose="020F0704030504030204" pitchFamily="34" charset="0"/>
              </a:rPr>
              <a:t>M</a:t>
            </a:r>
            <a:r>
              <a:rPr lang="en-US" dirty="0">
                <a:latin typeface="Arial Rounded MT Bold" panose="020F0704030504030204" pitchFamily="34" charset="0"/>
              </a:rPr>
              <a:t> make class </a:t>
            </a:r>
            <a:r>
              <a:rPr lang="en-US" i="1" dirty="0">
                <a:latin typeface="Arial Rounded MT Bold" panose="020F0704030504030204" pitchFamily="34" charset="0"/>
              </a:rPr>
              <a:t>c</a:t>
            </a:r>
            <a:r>
              <a:rPr lang="en-US" dirty="0">
                <a:latin typeface="Arial Rounded MT Bold" panose="020F0704030504030204" pitchFamily="34" charset="0"/>
              </a:rPr>
              <a:t> likelihood predictions, </a:t>
            </a:r>
            <a:r>
              <a:rPr lang="en-US" i="1" dirty="0">
                <a:latin typeface="Arial Rounded MT Bold" panose="020F0704030504030204" pitchFamily="34" charset="0"/>
              </a:rPr>
              <a:t>P(c | U) = M(U)</a:t>
            </a:r>
            <a:r>
              <a:rPr lang="en-US" dirty="0">
                <a:latin typeface="Arial Rounded MT Bold" panose="020F0704030504030204" pitchFamily="34" charset="0"/>
              </a:rPr>
              <a:t>. </a:t>
            </a:r>
          </a:p>
          <a:p>
            <a:pPr marL="990884" lvl="1" indent="-524586">
              <a:lnSpc>
                <a:spcPct val="170000"/>
              </a:lnSpc>
              <a:buFont typeface="+mj-lt"/>
              <a:buAutoNum type="arabicPeriod"/>
            </a:pPr>
            <a:r>
              <a:rPr lang="en-US" dirty="0">
                <a:latin typeface="Arial Rounded MT Bold" panose="020F0704030504030204" pitchFamily="34" charset="0"/>
              </a:rPr>
              <a:t>Select a set to label </a:t>
            </a:r>
            <a:r>
              <a:rPr lang="en-US" i="1" dirty="0">
                <a:latin typeface="Arial Rounded MT Bold" panose="020F0704030504030204" pitchFamily="34" charset="0"/>
              </a:rPr>
              <a:t>L </a:t>
            </a:r>
            <a:r>
              <a:rPr lang="en-US" dirty="0">
                <a:latin typeface="Arial Rounded MT Bold" panose="020F0704030504030204" pitchFamily="34" charset="0"/>
              </a:rPr>
              <a:t>(possibly one)</a:t>
            </a:r>
            <a:r>
              <a:rPr lang="en-US" i="1" dirty="0">
                <a:latin typeface="Arial Rounded MT Bold" panose="020F0704030504030204" pitchFamily="34" charset="0"/>
              </a:rPr>
              <a:t> </a:t>
            </a:r>
            <a:r>
              <a:rPr lang="en-US" dirty="0">
                <a:latin typeface="Arial Rounded MT Bold" panose="020F0704030504030204" pitchFamily="34" charset="0"/>
              </a:rPr>
              <a:t>from </a:t>
            </a:r>
            <a:r>
              <a:rPr lang="en-US" i="1" dirty="0">
                <a:latin typeface="Arial Rounded MT Bold" panose="020F0704030504030204" pitchFamily="34" charset="0"/>
              </a:rPr>
              <a:t>U, </a:t>
            </a:r>
            <a:r>
              <a:rPr lang="en-US" dirty="0">
                <a:latin typeface="Arial Rounded MT Bold" panose="020F0704030504030204" pitchFamily="34" charset="0"/>
              </a:rPr>
              <a:t>based on </a:t>
            </a:r>
            <a:r>
              <a:rPr lang="en-US" i="1" dirty="0">
                <a:latin typeface="Arial Rounded MT Bold" panose="020F0704030504030204" pitchFamily="34" charset="0"/>
              </a:rPr>
              <a:t>M(U)</a:t>
            </a:r>
          </a:p>
          <a:p>
            <a:pPr marL="990884" lvl="1" indent="-524586">
              <a:lnSpc>
                <a:spcPct val="170000"/>
              </a:lnSpc>
              <a:buFont typeface="+mj-lt"/>
              <a:buAutoNum type="arabicPeriod"/>
            </a:pPr>
            <a:r>
              <a:rPr lang="en-US" dirty="0">
                <a:latin typeface="Arial Rounded MT Bold" panose="020F0704030504030204" pitchFamily="34" charset="0"/>
              </a:rPr>
              <a:t>Update </a:t>
            </a:r>
            <a:r>
              <a:rPr lang="en-US" i="1" dirty="0">
                <a:latin typeface="Arial Rounded MT Bold" panose="020F0704030504030204" pitchFamily="34" charset="0"/>
              </a:rPr>
              <a:t>M </a:t>
            </a:r>
            <a:r>
              <a:rPr lang="en-US" dirty="0">
                <a:latin typeface="Arial Rounded MT Bold" panose="020F0704030504030204" pitchFamily="34" charset="0"/>
              </a:rPr>
              <a:t> with the expanded training set </a:t>
            </a:r>
            <a:r>
              <a:rPr lang="en-US" i="1" dirty="0">
                <a:latin typeface="Arial Rounded MT Bold" panose="020F0704030504030204" pitchFamily="34" charset="0"/>
              </a:rPr>
              <a:t>T’ &lt;- T + L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dirty="0">
                <a:latin typeface="Arial Rounded MT Bold" panose="020F0704030504030204" pitchFamily="34" charset="0"/>
              </a:rPr>
              <a:t>Repeat until model improvement / labeling cost &lt;  threshold</a:t>
            </a:r>
          </a:p>
          <a:p>
            <a:pPr marL="524586" indent="-524586">
              <a:lnSpc>
                <a:spcPct val="170000"/>
              </a:lnSpc>
              <a:buFont typeface="+mj-lt"/>
              <a:buAutoNum type="arabicPeriod"/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Active Learning methods differ by the way they use the model to search over the unlabeled cases </a:t>
            </a:r>
            <a:r>
              <a:rPr lang="en-US" i="1" dirty="0"/>
              <a:t>U.</a:t>
            </a:r>
          </a:p>
        </p:txBody>
      </p:sp>
    </p:spTree>
    <p:extLst>
      <p:ext uri="{BB962C8B-B14F-4D97-AF65-F5344CB8AC3E}">
        <p14:creationId xmlns:p14="http://schemas.microsoft.com/office/powerpoint/2010/main" val="3965111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68355-76E3-4671-B01E-8A6A8F8FF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729" y="328381"/>
            <a:ext cx="5229097" cy="1709980"/>
          </a:xfrm>
        </p:spPr>
        <p:txBody>
          <a:bodyPr>
            <a:normAutofit/>
          </a:bodyPr>
          <a:lstStyle/>
          <a:p>
            <a:r>
              <a:rPr lang="en-US" i="1" dirty="0">
                <a:latin typeface="+mn-lt"/>
              </a:rPr>
              <a:t>Uncertainty Sampling</a:t>
            </a:r>
            <a:endParaRPr lang="en-US" dirty="0"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F6CBE9-E037-4BE4-905B-12DE7810C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2" r="5" b="5"/>
          <a:stretch/>
        </p:blipFill>
        <p:spPr bwMode="auto">
          <a:xfrm>
            <a:off x="6212743" y="652825"/>
            <a:ext cx="5570453" cy="568887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89DC77F-2DD5-436B-9582-C7E3EA38F43B}"/>
              </a:ext>
            </a:extLst>
          </p:cNvPr>
          <p:cNvSpPr txBox="1">
            <a:spLocks/>
          </p:cNvSpPr>
          <p:nvPr/>
        </p:nvSpPr>
        <p:spPr>
          <a:xfrm>
            <a:off x="814213" y="3040062"/>
            <a:ext cx="4926127" cy="2286000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3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4572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858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144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430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select additional cases where the current model is least certain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835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22D978-50BD-4A04-85B8-8939A4FA9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7" y="68262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1369424-DD6B-4370-BE1B-0736AEC6135C}"/>
              </a:ext>
            </a:extLst>
          </p:cNvPr>
          <p:cNvSpPr txBox="1">
            <a:spLocks/>
          </p:cNvSpPr>
          <p:nvPr/>
        </p:nvSpPr>
        <p:spPr>
          <a:xfrm>
            <a:off x="808037" y="525462"/>
            <a:ext cx="4953000" cy="1906588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Active learning</a:t>
            </a:r>
          </a:p>
          <a:p>
            <a:r>
              <a:rPr lang="en-US" sz="4000" dirty="0"/>
              <a:t>regularization</a:t>
            </a:r>
          </a:p>
        </p:txBody>
      </p:sp>
    </p:spTree>
    <p:extLst>
      <p:ext uri="{BB962C8B-B14F-4D97-AF65-F5344CB8AC3E}">
        <p14:creationId xmlns:p14="http://schemas.microsoft.com/office/powerpoint/2010/main" val="81118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C65E66-CEA4-40AF-8E20-AC640B3C8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7" y="68262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924E8CF-6BE9-4D13-8776-CB7F6215B4BF}"/>
              </a:ext>
            </a:extLst>
          </p:cNvPr>
          <p:cNvSpPr txBox="1">
            <a:spLocks/>
          </p:cNvSpPr>
          <p:nvPr/>
        </p:nvSpPr>
        <p:spPr>
          <a:xfrm>
            <a:off x="808037" y="525462"/>
            <a:ext cx="4953000" cy="1906588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Tuning at each step</a:t>
            </a:r>
          </a:p>
        </p:txBody>
      </p:sp>
    </p:spTree>
    <p:extLst>
      <p:ext uri="{BB962C8B-B14F-4D97-AF65-F5344CB8AC3E}">
        <p14:creationId xmlns:p14="http://schemas.microsoft.com/office/powerpoint/2010/main" val="288531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9FA34-884D-4640-A1A3-F81A1CC67EDB}"/>
              </a:ext>
            </a:extLst>
          </p:cNvPr>
          <p:cNvSpPr txBox="1">
            <a:spLocks/>
          </p:cNvSpPr>
          <p:nvPr/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Session Goals</a:t>
            </a:r>
            <a:br>
              <a:rPr lang="en-US"/>
            </a:br>
            <a:endParaRPr lang="en-US"/>
          </a:p>
        </p:txBody>
      </p:sp>
      <p:sp>
        <p:nvSpPr>
          <p:cNvPr id="3" name="Text Placeholder 2" descr="Participants will learn how to use pre-trained deep learning models in Microsoft ML Server to generate features that can be used in traditional machine learning approaches.&#10;&#10;Participants will learn how to run these types of featurization at scale. &#10;&#10;Participants will learn how to use an active learning process to build more accurate classifiers by selecting additional training examples&#10;&#10;" title="Session Goals">
            <a:extLst>
              <a:ext uri="{FF2B5EF4-FFF2-40B4-BE49-F238E27FC236}">
                <a16:creationId xmlns:a16="http://schemas.microsoft.com/office/drawing/2014/main" id="{EE938E51-AC46-47CA-82A7-FB1E6428ECB0}"/>
              </a:ext>
            </a:extLst>
          </p:cNvPr>
          <p:cNvSpPr txBox="1">
            <a:spLocks/>
          </p:cNvSpPr>
          <p:nvPr/>
        </p:nvSpPr>
        <p:spPr>
          <a:xfrm>
            <a:off x="269939" y="1135062"/>
            <a:ext cx="11888787" cy="5486400"/>
          </a:xfrm>
          <a:prstGeom prst="rect">
            <a:avLst/>
          </a:prstGeom>
        </p:spPr>
        <p:txBody>
          <a:bodyPr/>
          <a:lstStyle>
            <a:lvl1pPr marL="2286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3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4572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858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144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430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Learn how to use </a:t>
            </a:r>
            <a:r>
              <a:rPr lang="en-US" b="1" dirty="0">
                <a:solidFill>
                  <a:srgbClr val="C00000"/>
                </a:solidFill>
              </a:rPr>
              <a:t>transfer learning </a:t>
            </a:r>
            <a:r>
              <a:rPr lang="en-US" dirty="0"/>
              <a:t>from complex language models trained on large datasets (often by someone else) to generate features that can be used with simple models capable of learning from small datasets</a:t>
            </a:r>
          </a:p>
          <a:p>
            <a:r>
              <a:rPr lang="en-US" dirty="0"/>
              <a:t>Understand how </a:t>
            </a:r>
            <a:r>
              <a:rPr lang="en-US" b="1" dirty="0">
                <a:solidFill>
                  <a:srgbClr val="C00000"/>
                </a:solidFill>
              </a:rPr>
              <a:t>active learning </a:t>
            </a:r>
            <a:r>
              <a:rPr lang="en-US" dirty="0"/>
              <a:t>can help you select examples from a pool of unlabeled cases that will be most effective for training a model</a:t>
            </a:r>
          </a:p>
          <a:p>
            <a:r>
              <a:rPr lang="en-US" dirty="0"/>
              <a:t>Discover how to use the </a:t>
            </a:r>
            <a:r>
              <a:rPr lang="en-US" b="1" dirty="0">
                <a:solidFill>
                  <a:srgbClr val="C00000"/>
                </a:solidFill>
              </a:rPr>
              <a:t>hyperparameter tuning </a:t>
            </a:r>
            <a:r>
              <a:rPr lang="en-US" dirty="0"/>
              <a:t>process on a scalable cloud-based architecture</a:t>
            </a:r>
          </a:p>
        </p:txBody>
      </p:sp>
    </p:spTree>
    <p:extLst>
      <p:ext uri="{BB962C8B-B14F-4D97-AF65-F5344CB8AC3E}">
        <p14:creationId xmlns:p14="http://schemas.microsoft.com/office/powerpoint/2010/main" val="148602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E7434-7B99-441F-AF03-B523CA88B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55" y="2200274"/>
            <a:ext cx="11889564" cy="5792788"/>
          </a:xfrm>
        </p:spPr>
        <p:txBody>
          <a:bodyPr/>
          <a:lstStyle/>
          <a:p>
            <a:pPr algn="ctr"/>
            <a:r>
              <a:rPr lang="en-US" sz="6600" dirty="0"/>
              <a:t>But I don’t want to pay to label a validation set!</a:t>
            </a:r>
            <a:br>
              <a:rPr lang="en-US" sz="6600" dirty="0"/>
            </a:br>
            <a:br>
              <a:rPr lang="en-US" sz="6600" dirty="0"/>
            </a:br>
            <a:br>
              <a:rPr lang="en-US" sz="6600" dirty="0"/>
            </a:br>
            <a:r>
              <a:rPr lang="en-US" sz="6600" dirty="0"/>
              <a:t>Why can’t I use cross-validation?</a:t>
            </a:r>
          </a:p>
        </p:txBody>
      </p:sp>
    </p:spTree>
    <p:extLst>
      <p:ext uri="{BB962C8B-B14F-4D97-AF65-F5344CB8AC3E}">
        <p14:creationId xmlns:p14="http://schemas.microsoft.com/office/powerpoint/2010/main" val="27415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203A8CA-C5EF-4AAF-9175-9246B3F3A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1211263"/>
            <a:ext cx="6400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86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6730A51-7A93-4B5B-B423-CFE541F5D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1211263"/>
            <a:ext cx="6400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32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E7622-8284-4CC0-AE77-69C91B164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37" y="373062"/>
            <a:ext cx="12039600" cy="1600200"/>
          </a:xfrm>
        </p:spPr>
        <p:txBody>
          <a:bodyPr/>
          <a:lstStyle/>
          <a:p>
            <a:r>
              <a:rPr lang="en-US" dirty="0"/>
              <a:t>How Uncertainty Sampling Fails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4FEB71-115E-4434-A040-36D61AC357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27091"/>
          <a:stretch/>
        </p:blipFill>
        <p:spPr>
          <a:xfrm>
            <a:off x="832738" y="2219229"/>
            <a:ext cx="329184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CB12FF-A703-4B2E-B96E-52F7FB8E8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237" y="1983612"/>
            <a:ext cx="2438400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54166A-521B-450B-83ED-8F1180D3E1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913"/>
          <a:stretch/>
        </p:blipFill>
        <p:spPr>
          <a:xfrm>
            <a:off x="7589837" y="2223483"/>
            <a:ext cx="393192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8C3B-AE80-415A-AB26-9AE0F6963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Hyperparameter Tuning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C9E77-869B-409D-A89D-72E87F4E04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702" y="1706064"/>
            <a:ext cx="11888787" cy="5219891"/>
          </a:xfrm>
        </p:spPr>
        <p:txBody>
          <a:bodyPr/>
          <a:lstStyle/>
          <a:p>
            <a:r>
              <a:rPr lang="en-US" sz="4000" dirty="0"/>
              <a:t>Most ML algorithms have multiple “hyperparameters”</a:t>
            </a:r>
          </a:p>
          <a:p>
            <a:pPr lvl="1"/>
            <a:r>
              <a:rPr lang="en-US" sz="3200" dirty="0"/>
              <a:t>Maximum depth of a Decision Tree</a:t>
            </a:r>
          </a:p>
          <a:p>
            <a:pPr lvl="1"/>
            <a:r>
              <a:rPr lang="en-US" sz="3200" dirty="0"/>
              <a:t>Number of decision trees in a Random Forest</a:t>
            </a:r>
          </a:p>
          <a:p>
            <a:pPr lvl="1"/>
            <a:r>
              <a:rPr lang="en-US" sz="3200" dirty="0"/>
              <a:t>Learning rate for training a Deep Learning model</a:t>
            </a:r>
          </a:p>
          <a:p>
            <a:pPr lvl="1"/>
            <a:r>
              <a:rPr lang="en-US" sz="3200" dirty="0"/>
              <a:t>Regularization parameters for Elastic Net Regression</a:t>
            </a:r>
          </a:p>
          <a:p>
            <a:pPr lvl="1"/>
            <a:endParaRPr lang="en-US" sz="3200" dirty="0"/>
          </a:p>
          <a:p>
            <a:r>
              <a:rPr lang="en-US" sz="4000" dirty="0"/>
              <a:t>Tuning hyperparameters is important for </a:t>
            </a:r>
            <a:r>
              <a:rPr lang="en-US" sz="4000" i="1" dirty="0"/>
              <a:t>maximizing</a:t>
            </a:r>
            <a:r>
              <a:rPr lang="en-US" sz="4000" dirty="0"/>
              <a:t> model performance</a:t>
            </a:r>
          </a:p>
          <a:p>
            <a:pPr marL="22860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6970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8C3B-AE80-415A-AB26-9AE0F6963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Hyperparameter Tuning 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C9E77-869B-409D-A89D-72E87F4E04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72464"/>
          </a:xfrm>
        </p:spPr>
        <p:txBody>
          <a:bodyPr/>
          <a:lstStyle/>
          <a:p>
            <a:pPr lvl="1"/>
            <a:r>
              <a:rPr lang="en-US" dirty="0"/>
              <a:t>Grid search vs. Random 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8AC493-D650-4FE6-9E21-D82E5C6EA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065" y="2278248"/>
            <a:ext cx="9198344" cy="43438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F5013B-2233-4A16-90DF-A5D1C35AB2AD}"/>
              </a:ext>
            </a:extLst>
          </p:cNvPr>
          <p:cNvSpPr txBox="1"/>
          <p:nvPr/>
        </p:nvSpPr>
        <p:spPr>
          <a:xfrm>
            <a:off x="1619065" y="6399366"/>
            <a:ext cx="9198344" cy="489365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Bergstra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 and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Bengio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, Journal of Machine Learning Research 13 (2012) 281-305.</a:t>
            </a:r>
          </a:p>
        </p:txBody>
      </p:sp>
    </p:spTree>
    <p:extLst>
      <p:ext uri="{BB962C8B-B14F-4D97-AF65-F5344CB8AC3E}">
        <p14:creationId xmlns:p14="http://schemas.microsoft.com/office/powerpoint/2010/main" val="12110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8C3B-AE80-415A-AB26-9AE0F696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39" y="295274"/>
            <a:ext cx="5271028" cy="1488477"/>
          </a:xfrm>
        </p:spPr>
        <p:txBody>
          <a:bodyPr/>
          <a:lstStyle/>
          <a:p>
            <a:r>
              <a:rPr lang="en-US" dirty="0"/>
              <a:t>Hyperparameter Tuning 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C9E77-869B-409D-A89D-72E87F4E04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050" y="1783751"/>
            <a:ext cx="4492134" cy="2788456"/>
          </a:xfrm>
        </p:spPr>
        <p:txBody>
          <a:bodyPr/>
          <a:lstStyle/>
          <a:p>
            <a:pPr lvl="1"/>
            <a:r>
              <a:rPr lang="en-US" dirty="0"/>
              <a:t>Bayesian optimization</a:t>
            </a:r>
          </a:p>
          <a:p>
            <a:pPr lvl="2"/>
            <a:r>
              <a:rPr lang="en-US" dirty="0"/>
              <a:t>Iteratively builds a probabilistic model of the objective function</a:t>
            </a:r>
          </a:p>
          <a:p>
            <a:pPr lvl="2"/>
            <a:r>
              <a:rPr lang="en-US" dirty="0"/>
              <a:t>Focuses tuning trials on most promising regions</a:t>
            </a:r>
          </a:p>
          <a:p>
            <a:pPr lvl="2"/>
            <a:r>
              <a:rPr lang="en-US" dirty="0"/>
              <a:t>Serial loop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123C2D-60AF-4FDC-A7AC-8CA7D77CA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732" y="79727"/>
            <a:ext cx="7086601" cy="6813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196A61-E08A-4CF5-9D5A-B20ABCD06571}"/>
              </a:ext>
            </a:extLst>
          </p:cNvPr>
          <p:cNvSpPr txBox="1"/>
          <p:nvPr/>
        </p:nvSpPr>
        <p:spPr>
          <a:xfrm>
            <a:off x="141408" y="5715966"/>
            <a:ext cx="4822144" cy="1071062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Brochu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, Cora, and de Freitas, A Tutorial on Bayesian Optimization of Expensive Cost Functions, with Application to Active User Modeling and Hierarchical Reinforcement Learning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505050"/>
                  </a:gs>
                  <a:gs pos="3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5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9ABE4-9506-41B8-80FB-49479D88D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Scalable Hyperparameter Tuning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6B3BE-4C40-474F-8E1C-9E7ACDF5A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3730252"/>
          </a:xfrm>
        </p:spPr>
        <p:txBody>
          <a:bodyPr vert="horz" wrap="square" lIns="146304" tIns="91440" rIns="146304" bIns="91440" rtlCol="0" anchor="t">
            <a:spAutoFit/>
          </a:bodyPr>
          <a:lstStyle/>
          <a:p>
            <a:r>
              <a:rPr lang="en-US" sz="3200" dirty="0"/>
              <a:t>R tools for use with Apache Spark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A41B7E0-D1A5-419B-A1A9-B9F22189BCF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4986" y="1913421"/>
          <a:ext cx="11173217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3370">
                  <a:extLst>
                    <a:ext uri="{9D8B030D-6E8A-4147-A177-3AD203B41FA5}">
                      <a16:colId xmlns:a16="http://schemas.microsoft.com/office/drawing/2014/main" val="3640237679"/>
                    </a:ext>
                  </a:extLst>
                </a:gridCol>
                <a:gridCol w="2129425">
                  <a:extLst>
                    <a:ext uri="{9D8B030D-6E8A-4147-A177-3AD203B41FA5}">
                      <a16:colId xmlns:a16="http://schemas.microsoft.com/office/drawing/2014/main" val="1595296229"/>
                    </a:ext>
                  </a:extLst>
                </a:gridCol>
                <a:gridCol w="2106722">
                  <a:extLst>
                    <a:ext uri="{9D8B030D-6E8A-4147-A177-3AD203B41FA5}">
                      <a16:colId xmlns:a16="http://schemas.microsoft.com/office/drawing/2014/main" val="1753932676"/>
                    </a:ext>
                  </a:extLst>
                </a:gridCol>
                <a:gridCol w="2224016">
                  <a:extLst>
                    <a:ext uri="{9D8B030D-6E8A-4147-A177-3AD203B41FA5}">
                      <a16:colId xmlns:a16="http://schemas.microsoft.com/office/drawing/2014/main" val="1934721029"/>
                    </a:ext>
                  </a:extLst>
                </a:gridCol>
                <a:gridCol w="2489684">
                  <a:extLst>
                    <a:ext uri="{9D8B030D-6E8A-4147-A177-3AD203B41FA5}">
                      <a16:colId xmlns:a16="http://schemas.microsoft.com/office/drawing/2014/main" val="3011740057"/>
                    </a:ext>
                  </a:extLst>
                </a:gridCol>
              </a:tblGrid>
              <a:tr h="6155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Hyperparameter tuning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Random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Non-random train and validation 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Fits models in parallel (“task-parallel”)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735576"/>
                  </a:ext>
                </a:extLst>
              </a:tr>
              <a:tr h="351740">
                <a:tc>
                  <a:txBody>
                    <a:bodyPr/>
                    <a:lstStyle/>
                    <a:p>
                      <a:r>
                        <a:rPr lang="en-US" b="1" dirty="0"/>
                        <a:t>Apache </a:t>
                      </a:r>
                      <a:r>
                        <a:rPr lang="en-US" b="1" dirty="0" err="1"/>
                        <a:t>SparkR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512457"/>
                  </a:ext>
                </a:extLst>
              </a:tr>
              <a:tr h="351740">
                <a:tc>
                  <a:txBody>
                    <a:bodyPr/>
                    <a:lstStyle/>
                    <a:p>
                      <a:r>
                        <a:rPr lang="en-US" b="1" dirty="0"/>
                        <a:t>RStudio </a:t>
                      </a:r>
                      <a:r>
                        <a:rPr lang="en-US" b="1" dirty="0" err="1"/>
                        <a:t>sparklyr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316137"/>
                  </a:ext>
                </a:extLst>
              </a:tr>
              <a:tr h="351740">
                <a:tc>
                  <a:txBody>
                    <a:bodyPr/>
                    <a:lstStyle/>
                    <a:p>
                      <a:r>
                        <a:rPr lang="en-US" b="1" dirty="0"/>
                        <a:t>H2O </a:t>
                      </a:r>
                      <a:r>
                        <a:rPr lang="en-US" b="1" dirty="0" err="1"/>
                        <a:t>RSparkling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060501"/>
                  </a:ext>
                </a:extLst>
              </a:tr>
              <a:tr h="436733">
                <a:tc>
                  <a:txBody>
                    <a:bodyPr/>
                    <a:lstStyle/>
                    <a:p>
                      <a:r>
                        <a:rPr lang="en-US" b="1" dirty="0" err="1"/>
                        <a:t>SparkR</a:t>
                      </a:r>
                      <a:r>
                        <a:rPr lang="en-US" b="1" dirty="0"/>
                        <a:t> + our demo notebook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011888"/>
                  </a:ext>
                </a:extLst>
              </a:tr>
            </a:tbl>
          </a:graphicData>
        </a:graphic>
      </p:graphicFrame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9D78FC-B7AF-4C1D-8733-75116F50CA1A}"/>
              </a:ext>
            </a:extLst>
          </p:cNvPr>
          <p:cNvSpPr txBox="1">
            <a:spLocks/>
          </p:cNvSpPr>
          <p:nvPr/>
        </p:nvSpPr>
        <p:spPr>
          <a:xfrm>
            <a:off x="280770" y="4491965"/>
            <a:ext cx="11888787" cy="2265236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3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4572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858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144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430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Python tools for use with Apache Spark</a:t>
            </a:r>
          </a:p>
          <a:p>
            <a:pPr marL="457200" marR="0" lvl="1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Apache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PySpark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pyspark.ml.tuning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457200" marR="0" lvl="1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MMLSpark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 Semilight"/>
              <a:ea typeface="+mn-ea"/>
              <a:cs typeface="Segoe UI Light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marR="0" lvl="1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Spark-sklearn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457200" marR="0" lvl="1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Segoe UI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H2O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Segoe UI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PySparkling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Segoe UI Light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– also supports Automated Machine Learning</a:t>
            </a:r>
          </a:p>
          <a:p>
            <a:pPr marL="457200" marR="0" lvl="1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Segoe UI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Machine Learning Service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 – also supports Automated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81004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6B3BE-4C40-474F-8E1C-9E7ACDF5A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3656386"/>
          </a:xfrm>
        </p:spPr>
        <p:txBody>
          <a:bodyPr vert="horz" wrap="square" lIns="146304" tIns="91440" rIns="146304" bIns="91440" rtlCol="0" anchor="t">
            <a:spAutoFit/>
          </a:bodyPr>
          <a:lstStyle/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Azure HDInsight</a:t>
            </a:r>
          </a:p>
          <a:p>
            <a:pPr lvl="2"/>
            <a:r>
              <a:rPr lang="en-US" dirty="0"/>
              <a:t>Cloud-based</a:t>
            </a:r>
          </a:p>
          <a:p>
            <a:pPr lvl="1"/>
            <a:r>
              <a:rPr lang="en-US" dirty="0"/>
              <a:t>Azure Databricks</a:t>
            </a:r>
          </a:p>
          <a:p>
            <a:pPr lvl="2"/>
            <a:r>
              <a:rPr lang="en-US" dirty="0"/>
              <a:t>Cloud-based</a:t>
            </a:r>
          </a:p>
          <a:p>
            <a:pPr lvl="1"/>
            <a:r>
              <a:rPr lang="en-US" dirty="0"/>
              <a:t>SQL Server 2019 Big Data Cluster (preview)</a:t>
            </a:r>
          </a:p>
          <a:p>
            <a:pPr lvl="2"/>
            <a:r>
              <a:rPr lang="en-US" dirty="0"/>
              <a:t>Kubernetes-based: on-premises or in a cloud-based Kubernetes service such as Azure Kubernetes Service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E7C46F2-1D0D-4523-80C1-D5E85FDF8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Microsoft Spark Platforms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06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9257-4411-4989-9324-09811AB20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Hyperparameter Tuning with </a:t>
            </a:r>
            <a:r>
              <a:rPr lang="en-US" dirty="0" err="1"/>
              <a:t>SparkR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403579-8148-497F-B8BF-DE5E19ED379D}"/>
              </a:ext>
            </a:extLst>
          </p:cNvPr>
          <p:cNvSpPr txBox="1">
            <a:spLocks/>
          </p:cNvSpPr>
          <p:nvPr/>
        </p:nvSpPr>
        <p:spPr>
          <a:xfrm>
            <a:off x="3692023" y="6366661"/>
            <a:ext cx="5052428" cy="627864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2" normalizeH="0" baseline="0" noProof="0" dirty="0">
                <a:ln w="3175"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Segoe UI" pitchFamily="34" charset="0"/>
                <a:hlinkClick r:id="rId2"/>
              </a:rPr>
              <a:t>https://aka.ms/tune_sparkr</a:t>
            </a:r>
            <a:r>
              <a:rPr kumimoji="0" lang="en-US" sz="3200" b="1" i="0" u="none" strike="noStrike" kern="1200" cap="none" spc="-102" normalizeH="0" baseline="0" noProof="0" dirty="0">
                <a:ln w="3175">
                  <a:noFill/>
                </a:ln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DECE63-3316-4DF1-90A6-8DD78FE35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510" y="1164358"/>
            <a:ext cx="7803454" cy="510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1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76EA2815-157A-4045-8ACB-A37E37D56F4C}"/>
              </a:ext>
            </a:extLst>
          </p:cNvPr>
          <p:cNvSpPr txBox="1">
            <a:spLocks/>
          </p:cNvSpPr>
          <p:nvPr/>
        </p:nvSpPr>
        <p:spPr>
          <a:xfrm>
            <a:off x="216703" y="1200449"/>
            <a:ext cx="11885512" cy="3952766"/>
          </a:xfrm>
          <a:prstGeom prst="rect">
            <a:avLst/>
          </a:prstGeom>
        </p:spPr>
        <p:txBody>
          <a:bodyPr vert="horz" wrap="square" lIns="149217" tIns="93260" rIns="149217" bIns="93260" rtlCol="0">
            <a:spAutoFit/>
          </a:bodyPr>
          <a:lstStyle>
            <a:lvl1pPr marL="224097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3529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48535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74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77091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353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05647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157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34203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157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1462759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316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19871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427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711" i="1" dirty="0"/>
              <a:t>The revolution will not be supervised! </a:t>
            </a:r>
          </a:p>
          <a:p>
            <a:pPr marL="0" indent="0">
              <a:buNone/>
            </a:pPr>
            <a:endParaRPr lang="en-US" sz="5711" i="1" dirty="0"/>
          </a:p>
          <a:p>
            <a:pPr marL="0" indent="0">
              <a:buNone/>
            </a:pPr>
            <a:endParaRPr lang="en-US" sz="5711" i="1" dirty="0"/>
          </a:p>
          <a:p>
            <a:pPr marL="0" indent="0">
              <a:buNone/>
            </a:pPr>
            <a:r>
              <a:rPr lang="en-US" sz="5711" i="1" dirty="0"/>
              <a:t>– Professor Alexei </a:t>
            </a:r>
            <a:r>
              <a:rPr lang="en-US" sz="5711" i="1" dirty="0" err="1"/>
              <a:t>Efros</a:t>
            </a:r>
            <a:endParaRPr lang="en-US" sz="5711" i="1" dirty="0"/>
          </a:p>
        </p:txBody>
      </p:sp>
    </p:spTree>
    <p:extLst>
      <p:ext uri="{BB962C8B-B14F-4D97-AF65-F5344CB8AC3E}">
        <p14:creationId xmlns:p14="http://schemas.microsoft.com/office/powerpoint/2010/main" val="3318101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EAC00-5EE7-4566-8E02-FE9385279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</p:spPr>
        <p:txBody>
          <a:bodyPr/>
          <a:lstStyle/>
          <a:p>
            <a:r>
              <a:rPr lang="en-US" dirty="0"/>
              <a:t>Effect of Validation Set Size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74AEE-84B7-404D-AB50-83D6CFFA6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656" y="2079687"/>
            <a:ext cx="3601821" cy="3657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AC26AA-0BBE-4CC8-A201-AFCB2A86C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584" y="2079688"/>
            <a:ext cx="3482604" cy="3657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C08A3-1655-4886-B20D-866881CF1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35" y="2079687"/>
            <a:ext cx="3375981" cy="36609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87008-9853-465F-9F11-A454B0997E5A}"/>
              </a:ext>
            </a:extLst>
          </p:cNvPr>
          <p:cNvSpPr txBox="1"/>
          <p:nvPr/>
        </p:nvSpPr>
        <p:spPr>
          <a:xfrm>
            <a:off x="8781587" y="1546964"/>
            <a:ext cx="1799210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N = 10,000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960E70-72EC-42DB-9475-E2D75E05CB8B}"/>
              </a:ext>
            </a:extLst>
          </p:cNvPr>
          <p:cNvSpPr txBox="1"/>
          <p:nvPr/>
        </p:nvSpPr>
        <p:spPr>
          <a:xfrm>
            <a:off x="1925826" y="1546964"/>
            <a:ext cx="1408078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N = 100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CDEC2E-09C6-4CB3-9ECD-3FF7876BC5FE}"/>
              </a:ext>
            </a:extLst>
          </p:cNvPr>
          <p:cNvSpPr txBox="1"/>
          <p:nvPr/>
        </p:nvSpPr>
        <p:spPr>
          <a:xfrm>
            <a:off x="5345467" y="1546964"/>
            <a:ext cx="1637308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N = 1,000</a:t>
            </a:r>
          </a:p>
        </p:txBody>
      </p:sp>
    </p:spTree>
    <p:extLst>
      <p:ext uri="{BB962C8B-B14F-4D97-AF65-F5344CB8AC3E}">
        <p14:creationId xmlns:p14="http://schemas.microsoft.com/office/powerpoint/2010/main" val="16579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7563A-493D-41D6-A5DF-C4D810FCF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CEE3D-6052-44EB-92EC-E864884E70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702" y="2063055"/>
            <a:ext cx="11888787" cy="2400657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Transfer learning </a:t>
            </a:r>
            <a:r>
              <a:rPr lang="en-US" dirty="0"/>
              <a:t>– easily </a:t>
            </a:r>
            <a:r>
              <a:rPr lang="en-US" dirty="0" err="1"/>
              <a:t>featurize</a:t>
            </a:r>
            <a:r>
              <a:rPr lang="en-US" dirty="0"/>
              <a:t> your data using intensively trained deep-learning-based Language Models</a:t>
            </a:r>
          </a:p>
          <a:p>
            <a:r>
              <a:rPr lang="en-US" b="1" dirty="0">
                <a:solidFill>
                  <a:srgbClr val="FF0000"/>
                </a:solidFill>
              </a:rPr>
              <a:t>Active learning </a:t>
            </a:r>
            <a:r>
              <a:rPr lang="en-US" dirty="0"/>
              <a:t>– efficiently spend your labeling budget </a:t>
            </a:r>
          </a:p>
          <a:p>
            <a:r>
              <a:rPr lang="en-US" b="1" dirty="0">
                <a:solidFill>
                  <a:srgbClr val="FF0000"/>
                </a:solidFill>
              </a:rPr>
              <a:t>Hyperparameter Tuning </a:t>
            </a:r>
            <a:r>
              <a:rPr lang="en-US" dirty="0"/>
              <a:t>– get the most out of your ML </a:t>
            </a:r>
            <a:r>
              <a:rPr lang="en-US" dirty="0" err="1"/>
              <a:t>algo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7B9FB1-B2BF-46E5-8C7F-E081EDD5ED22}"/>
              </a:ext>
            </a:extLst>
          </p:cNvPr>
          <p:cNvSpPr txBox="1"/>
          <p:nvPr/>
        </p:nvSpPr>
        <p:spPr>
          <a:xfrm>
            <a:off x="1020672" y="5022775"/>
            <a:ext cx="10395130" cy="1071062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Active learning workshop repo:</a:t>
            </a:r>
            <a:br>
              <a:rPr kumimoji="0" lang="en-US" sz="2800" b="0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  <a:hlinkClick r:id="rId2"/>
              </a:rPr>
              <a:t>https://github.com/Azure/active-learning-workshop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505050"/>
                  </a:gs>
                  <a:gs pos="3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33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131421-458F-A148-9D5F-B32A055626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98"/>
          <a:stretch/>
        </p:blipFill>
        <p:spPr>
          <a:xfrm>
            <a:off x="1563841" y="1922608"/>
            <a:ext cx="5240218" cy="3624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E855A-F38F-A14F-8BDA-EC0E0304CF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44"/>
          <a:stretch/>
        </p:blipFill>
        <p:spPr>
          <a:xfrm>
            <a:off x="7393650" y="1930340"/>
            <a:ext cx="2757042" cy="36169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2" y="440817"/>
            <a:ext cx="12434711" cy="1165754"/>
          </a:xfrm>
        </p:spPr>
        <p:txBody>
          <a:bodyPr/>
          <a:lstStyle/>
          <a:p>
            <a:r>
              <a:rPr lang="en-US" dirty="0"/>
              <a:t>Rate today</a:t>
            </a:r>
            <a:r>
              <a:rPr lang="en-US" sz="2176" dirty="0"/>
              <a:t> </a:t>
            </a:r>
            <a:r>
              <a:rPr lang="en-US" dirty="0"/>
              <a:t>’s session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B9220209-4A62-B342-B343-8F7E2FDD88B6}"/>
              </a:ext>
            </a:extLst>
          </p:cNvPr>
          <p:cNvSpPr txBox="1">
            <a:spLocks/>
          </p:cNvSpPr>
          <p:nvPr/>
        </p:nvSpPr>
        <p:spPr>
          <a:xfrm>
            <a:off x="1563841" y="5677537"/>
            <a:ext cx="5168256" cy="518113"/>
          </a:xfrm>
          <a:prstGeom prst="rect">
            <a:avLst/>
          </a:prstGeom>
        </p:spPr>
        <p:txBody>
          <a:bodyPr vert="horz" lIns="124347" tIns="62174" rIns="124347" bIns="62174" rtlCol="0">
            <a:noAutofit/>
          </a:bodyPr>
          <a:lstStyle>
            <a:lvl1pPr marL="0" indent="0" algn="ctr" defTabSz="4572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defRPr sz="2800" kern="1200" spc="50">
                <a:solidFill>
                  <a:schemeClr val="tx1">
                    <a:lumMod val="75000"/>
                  </a:schemeClr>
                </a:solidFill>
                <a:latin typeface="Open Sans Ligh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21746" rtl="0" eaLnBrk="1" fontAlgn="auto" latinLnBrk="0" hangingPunct="1">
              <a:lnSpc>
                <a:spcPct val="110000"/>
              </a:lnSpc>
              <a:spcBef>
                <a:spcPts val="544"/>
              </a:spcBef>
              <a:spcAft>
                <a:spcPts val="816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4" b="0" i="0" u="none" strike="noStrike" kern="1200" cap="none" spc="68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Session page on conference website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DB54BD9C-9CD1-9744-9D24-D48CF9809631}"/>
              </a:ext>
            </a:extLst>
          </p:cNvPr>
          <p:cNvSpPr txBox="1">
            <a:spLocks/>
          </p:cNvSpPr>
          <p:nvPr/>
        </p:nvSpPr>
        <p:spPr>
          <a:xfrm>
            <a:off x="7544606" y="5677537"/>
            <a:ext cx="2688267" cy="518113"/>
          </a:xfrm>
          <a:prstGeom prst="rect">
            <a:avLst/>
          </a:prstGeom>
        </p:spPr>
        <p:txBody>
          <a:bodyPr vert="horz" lIns="124347" tIns="62174" rIns="124347" bIns="62174" rtlCol="0">
            <a:noAutofit/>
          </a:bodyPr>
          <a:lstStyle>
            <a:lvl1pPr marL="0" indent="0" algn="ctr" defTabSz="4572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defRPr sz="2800" kern="1200" spc="50">
                <a:solidFill>
                  <a:schemeClr val="tx1">
                    <a:lumMod val="75000"/>
                  </a:schemeClr>
                </a:solidFill>
                <a:latin typeface="Open Sans Ligh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21746" rtl="0" eaLnBrk="1" fontAlgn="auto" latinLnBrk="0" hangingPunct="1">
              <a:lnSpc>
                <a:spcPct val="110000"/>
              </a:lnSpc>
              <a:spcBef>
                <a:spcPts val="544"/>
              </a:spcBef>
              <a:spcAft>
                <a:spcPts val="816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4" b="0" i="0" u="none" strike="noStrike" kern="1200" cap="none" spc="68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O’Reilly Events App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DE6CA6E-04BB-8245-8A3B-B1FB568F84EC}"/>
              </a:ext>
            </a:extLst>
          </p:cNvPr>
          <p:cNvSpPr/>
          <p:nvPr/>
        </p:nvSpPr>
        <p:spPr>
          <a:xfrm>
            <a:off x="7830025" y="5072054"/>
            <a:ext cx="2036924" cy="544758"/>
          </a:xfrm>
          <a:prstGeom prst="ellipse">
            <a:avLst/>
          </a:prstGeom>
          <a:noFill/>
          <a:ln w="2222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217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4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70E3EE-6A0B-CC43-8C41-89A3E4B86CB7}"/>
              </a:ext>
            </a:extLst>
          </p:cNvPr>
          <p:cNvGrpSpPr/>
          <p:nvPr/>
        </p:nvGrpSpPr>
        <p:grpSpPr>
          <a:xfrm>
            <a:off x="9360423" y="4261971"/>
            <a:ext cx="1602778" cy="1122921"/>
            <a:chOff x="6691509" y="3044467"/>
            <a:chExt cx="1178620" cy="825752"/>
          </a:xfrm>
          <a:effectLst>
            <a:outerShdw blurRad="12700" dist="12700" dir="2700000" algn="tl" rotWithShape="0">
              <a:prstClr val="black">
                <a:alpha val="50000"/>
              </a:prstClr>
            </a:outerShdw>
          </a:effectLst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2A43637-5CBB-ED4F-88E6-20B7796F4F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6255" y="3044467"/>
              <a:ext cx="1063874" cy="736107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A7988DFE-77A6-A94B-90D1-1B004DBA85C4}"/>
                </a:ext>
              </a:extLst>
            </p:cNvPr>
            <p:cNvSpPr/>
            <p:nvPr/>
          </p:nvSpPr>
          <p:spPr>
            <a:xfrm rot="14035505">
              <a:off x="6716610" y="3665827"/>
              <a:ext cx="179291" cy="229493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217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4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3BD2F38-1EA8-E44C-AB72-D173356E57C2}"/>
              </a:ext>
            </a:extLst>
          </p:cNvPr>
          <p:cNvGrpSpPr/>
          <p:nvPr/>
        </p:nvGrpSpPr>
        <p:grpSpPr>
          <a:xfrm rot="2034982">
            <a:off x="2769096" y="2485933"/>
            <a:ext cx="1602778" cy="1122921"/>
            <a:chOff x="6691509" y="3044467"/>
            <a:chExt cx="1178620" cy="825752"/>
          </a:xfrm>
          <a:effectLst>
            <a:outerShdw blurRad="12700" dist="12700" dir="2700000" algn="tl" rotWithShape="0">
              <a:prstClr val="black">
                <a:alpha val="50000"/>
              </a:prstClr>
            </a:outerShdw>
          </a:effectLst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884061D-5388-604E-B068-0967A17838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6255" y="3044467"/>
              <a:ext cx="1063874" cy="736107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riangle 31">
              <a:extLst>
                <a:ext uri="{FF2B5EF4-FFF2-40B4-BE49-F238E27FC236}">
                  <a16:creationId xmlns:a16="http://schemas.microsoft.com/office/drawing/2014/main" id="{90A556CD-B3D3-5D45-BC4E-F70E567F4F08}"/>
                </a:ext>
              </a:extLst>
            </p:cNvPr>
            <p:cNvSpPr/>
            <p:nvPr/>
          </p:nvSpPr>
          <p:spPr>
            <a:xfrm rot="14035505">
              <a:off x="6716610" y="3665827"/>
              <a:ext cx="179291" cy="229493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217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4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B0764D3D-2213-5C4D-902C-1ED6AE5BEC51}"/>
              </a:ext>
            </a:extLst>
          </p:cNvPr>
          <p:cNvSpPr/>
          <p:nvPr/>
        </p:nvSpPr>
        <p:spPr>
          <a:xfrm>
            <a:off x="1415258" y="2779347"/>
            <a:ext cx="1183446" cy="524179"/>
          </a:xfrm>
          <a:prstGeom prst="ellipse">
            <a:avLst/>
          </a:prstGeom>
          <a:noFill/>
          <a:ln w="2222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217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4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96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F86705-B7F3-D24E-B01F-219518EBF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847" y="1902764"/>
            <a:ext cx="11885512" cy="4545324"/>
          </a:xfrm>
        </p:spPr>
        <p:txBody>
          <a:bodyPr/>
          <a:lstStyle/>
          <a:p>
            <a:r>
              <a:rPr lang="en-US" dirty="0"/>
              <a:t>Last 6 years: incredible performance on single-task learning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Things to worry about:</a:t>
            </a:r>
          </a:p>
          <a:p>
            <a:pPr marL="855480" lvl="1" indent="-524586">
              <a:buFont typeface="+mj-lt"/>
              <a:buAutoNum type="arabicPeriod"/>
            </a:pPr>
            <a:r>
              <a:rPr lang="en-US" dirty="0"/>
              <a:t>Need lots of data per task (roughly 1000x per category)</a:t>
            </a:r>
          </a:p>
          <a:p>
            <a:pPr marL="855480" lvl="1" indent="-524586">
              <a:buFont typeface="+mj-lt"/>
              <a:buAutoNum type="arabicPeriod"/>
            </a:pPr>
            <a:r>
              <a:rPr lang="en-US" dirty="0"/>
              <a:t>Can easily overfit even within a domain (often need careful regularization strategies)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CC135A-46E1-4A4A-8927-883E4A853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End-to-End Task Specific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A42D34-3331-1A4B-BB9D-5907AB6EB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85" y="2620501"/>
            <a:ext cx="1805748" cy="1007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BFAF8A-955A-EE48-ABD8-58B315F26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19" y="2775935"/>
            <a:ext cx="1805748" cy="1007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C775DB-CE60-D349-8040-A9319C23C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53" y="2931369"/>
            <a:ext cx="1805748" cy="1007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D831A3-7AE9-9747-803B-62E40CEA3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687" y="3086803"/>
            <a:ext cx="1805748" cy="1007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FA0A8D-49E9-CD45-AFD0-3B8AC538A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20" y="3242236"/>
            <a:ext cx="1805748" cy="100720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88C9DF8-4F98-DF42-87DB-A4088C9B0A35}"/>
              </a:ext>
            </a:extLst>
          </p:cNvPr>
          <p:cNvCxnSpPr>
            <a:cxnSpLocks/>
          </p:cNvCxnSpPr>
          <p:nvPr/>
        </p:nvCxnSpPr>
        <p:spPr>
          <a:xfrm>
            <a:off x="2933995" y="3614891"/>
            <a:ext cx="1145622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0753E95-22FA-E14B-BC62-38539D842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713" y="2620501"/>
            <a:ext cx="3382091" cy="17895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A515DF-F1A7-A74E-81A2-D2857802C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869" y="2701275"/>
            <a:ext cx="3328160" cy="187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0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83191-4CEC-4846-904B-6FFBCD847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 on Tasks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A908B5A-641D-3844-8E62-C3DAD1CA37D0}"/>
              </a:ext>
            </a:extLst>
          </p:cNvPr>
          <p:cNvCxnSpPr>
            <a:cxnSpLocks/>
          </p:cNvCxnSpPr>
          <p:nvPr/>
        </p:nvCxnSpPr>
        <p:spPr>
          <a:xfrm flipV="1">
            <a:off x="1516809" y="1341870"/>
            <a:ext cx="0" cy="3205370"/>
          </a:xfrm>
          <a:prstGeom prst="straightConnector1">
            <a:avLst/>
          </a:prstGeom>
          <a:ln w="25400">
            <a:solidFill>
              <a:schemeClr val="tx1">
                <a:lumMod val="95000"/>
              </a:schemeClr>
            </a:solidFill>
            <a:miter lim="800000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B5D0645-303E-9C49-8E95-A996CBCB0E82}"/>
              </a:ext>
            </a:extLst>
          </p:cNvPr>
          <p:cNvCxnSpPr>
            <a:cxnSpLocks/>
          </p:cNvCxnSpPr>
          <p:nvPr/>
        </p:nvCxnSpPr>
        <p:spPr>
          <a:xfrm>
            <a:off x="1516808" y="4547238"/>
            <a:ext cx="5711386" cy="0"/>
          </a:xfrm>
          <a:prstGeom prst="straightConnector1">
            <a:avLst/>
          </a:prstGeom>
          <a:ln w="25400">
            <a:solidFill>
              <a:schemeClr val="tx1">
                <a:lumMod val="95000"/>
              </a:schemeClr>
            </a:solidFill>
            <a:miter lim="800000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A500B4C1-B42D-AB47-B3F6-2C82D566D80A}"/>
              </a:ext>
            </a:extLst>
          </p:cNvPr>
          <p:cNvSpPr/>
          <p:nvPr/>
        </p:nvSpPr>
        <p:spPr>
          <a:xfrm flipV="1">
            <a:off x="1588040" y="1493243"/>
            <a:ext cx="5527180" cy="1180195"/>
          </a:xfrm>
          <a:custGeom>
            <a:avLst/>
            <a:gdLst>
              <a:gd name="connsiteX0" fmla="*/ 0 w 6722533"/>
              <a:gd name="connsiteY0" fmla="*/ 2760133 h 2760133"/>
              <a:gd name="connsiteX1" fmla="*/ 321733 w 6722533"/>
              <a:gd name="connsiteY1" fmla="*/ 1422400 h 2760133"/>
              <a:gd name="connsiteX2" fmla="*/ 1016000 w 6722533"/>
              <a:gd name="connsiteY2" fmla="*/ 541866 h 2760133"/>
              <a:gd name="connsiteX3" fmla="*/ 2692400 w 6722533"/>
              <a:gd name="connsiteY3" fmla="*/ 169333 h 2760133"/>
              <a:gd name="connsiteX4" fmla="*/ 4521200 w 6722533"/>
              <a:gd name="connsiteY4" fmla="*/ 33866 h 2760133"/>
              <a:gd name="connsiteX5" fmla="*/ 5689600 w 6722533"/>
              <a:gd name="connsiteY5" fmla="*/ 16933 h 2760133"/>
              <a:gd name="connsiteX6" fmla="*/ 6417733 w 6722533"/>
              <a:gd name="connsiteY6" fmla="*/ 0 h 2760133"/>
              <a:gd name="connsiteX7" fmla="*/ 6722533 w 6722533"/>
              <a:gd name="connsiteY7" fmla="*/ 16933 h 276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22533" h="2760133">
                <a:moveTo>
                  <a:pt x="0" y="2760133"/>
                </a:moveTo>
                <a:cubicBezTo>
                  <a:pt x="76200" y="2276122"/>
                  <a:pt x="152400" y="1792111"/>
                  <a:pt x="321733" y="1422400"/>
                </a:cubicBezTo>
                <a:cubicBezTo>
                  <a:pt x="491066" y="1052689"/>
                  <a:pt x="620889" y="750710"/>
                  <a:pt x="1016000" y="541866"/>
                </a:cubicBezTo>
                <a:cubicBezTo>
                  <a:pt x="1411111" y="333022"/>
                  <a:pt x="2108200" y="254000"/>
                  <a:pt x="2692400" y="169333"/>
                </a:cubicBezTo>
                <a:cubicBezTo>
                  <a:pt x="3276600" y="84666"/>
                  <a:pt x="4021667" y="59266"/>
                  <a:pt x="4521200" y="33866"/>
                </a:cubicBezTo>
                <a:cubicBezTo>
                  <a:pt x="5020733" y="8466"/>
                  <a:pt x="5689600" y="16933"/>
                  <a:pt x="5689600" y="16933"/>
                </a:cubicBezTo>
                <a:lnTo>
                  <a:pt x="6417733" y="0"/>
                </a:lnTo>
                <a:cubicBezTo>
                  <a:pt x="6589888" y="0"/>
                  <a:pt x="6722533" y="16933"/>
                  <a:pt x="6722533" y="16933"/>
                </a:cubicBezTo>
              </a:path>
            </a:pathLst>
          </a:custGeom>
          <a:noFill/>
          <a:ln w="63500">
            <a:solidFill>
              <a:schemeClr val="accent1">
                <a:lumMod val="40000"/>
                <a:lumOff val="6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9422"/>
            <a:endParaRPr lang="en-US" sz="1377">
              <a:solidFill>
                <a:srgbClr val="FFFFFF"/>
              </a:solidFill>
              <a:latin typeface="Segoe UI Semilight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AC1D2A0-864A-E543-86D3-00D419B12F8F}"/>
              </a:ext>
            </a:extLst>
          </p:cNvPr>
          <p:cNvSpPr/>
          <p:nvPr/>
        </p:nvSpPr>
        <p:spPr>
          <a:xfrm>
            <a:off x="1537449" y="2817214"/>
            <a:ext cx="5598409" cy="1684697"/>
          </a:xfrm>
          <a:custGeom>
            <a:avLst/>
            <a:gdLst>
              <a:gd name="connsiteX0" fmla="*/ 0 w 7044267"/>
              <a:gd name="connsiteY0" fmla="*/ 3742266 h 3742266"/>
              <a:gd name="connsiteX1" fmla="*/ 626533 w 7044267"/>
              <a:gd name="connsiteY1" fmla="*/ 2387600 h 3742266"/>
              <a:gd name="connsiteX2" fmla="*/ 1591733 w 7044267"/>
              <a:gd name="connsiteY2" fmla="*/ 1439333 h 3742266"/>
              <a:gd name="connsiteX3" fmla="*/ 2810933 w 7044267"/>
              <a:gd name="connsiteY3" fmla="*/ 880533 h 3742266"/>
              <a:gd name="connsiteX4" fmla="*/ 4470400 w 7044267"/>
              <a:gd name="connsiteY4" fmla="*/ 474133 h 3742266"/>
              <a:gd name="connsiteX5" fmla="*/ 5554133 w 7044267"/>
              <a:gd name="connsiteY5" fmla="*/ 237066 h 3742266"/>
              <a:gd name="connsiteX6" fmla="*/ 6553200 w 7044267"/>
              <a:gd name="connsiteY6" fmla="*/ 67733 h 3742266"/>
              <a:gd name="connsiteX7" fmla="*/ 7044267 w 7044267"/>
              <a:gd name="connsiteY7" fmla="*/ 0 h 3742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44267" h="3742266">
                <a:moveTo>
                  <a:pt x="0" y="3742266"/>
                </a:moveTo>
                <a:cubicBezTo>
                  <a:pt x="180622" y="3256844"/>
                  <a:pt x="361244" y="2771422"/>
                  <a:pt x="626533" y="2387600"/>
                </a:cubicBezTo>
                <a:cubicBezTo>
                  <a:pt x="891822" y="2003778"/>
                  <a:pt x="1227666" y="1690511"/>
                  <a:pt x="1591733" y="1439333"/>
                </a:cubicBezTo>
                <a:cubicBezTo>
                  <a:pt x="1955800" y="1188155"/>
                  <a:pt x="2331155" y="1041400"/>
                  <a:pt x="2810933" y="880533"/>
                </a:cubicBezTo>
                <a:cubicBezTo>
                  <a:pt x="3290711" y="719666"/>
                  <a:pt x="4013200" y="581378"/>
                  <a:pt x="4470400" y="474133"/>
                </a:cubicBezTo>
                <a:cubicBezTo>
                  <a:pt x="4927600" y="366888"/>
                  <a:pt x="5207000" y="304799"/>
                  <a:pt x="5554133" y="237066"/>
                </a:cubicBezTo>
                <a:cubicBezTo>
                  <a:pt x="5901266" y="169333"/>
                  <a:pt x="6304844" y="107244"/>
                  <a:pt x="6553200" y="67733"/>
                </a:cubicBezTo>
                <a:cubicBezTo>
                  <a:pt x="6801556" y="28222"/>
                  <a:pt x="7044267" y="0"/>
                  <a:pt x="7044267" y="0"/>
                </a:cubicBezTo>
              </a:path>
            </a:pathLst>
          </a:custGeom>
          <a:noFill/>
          <a:ln w="73025">
            <a:solidFill>
              <a:schemeClr val="accent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99422"/>
            <a:endParaRPr lang="en-US" sz="1377">
              <a:solidFill>
                <a:srgbClr val="FFFFFF"/>
              </a:solidFill>
              <a:latin typeface="Segoe UI Semi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7C666E-5D5C-2A48-8D4E-C05F8FA546AE}"/>
              </a:ext>
            </a:extLst>
          </p:cNvPr>
          <p:cNvSpPr txBox="1"/>
          <p:nvPr/>
        </p:nvSpPr>
        <p:spPr>
          <a:xfrm>
            <a:off x="72774" y="1224239"/>
            <a:ext cx="1515265" cy="353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99422">
              <a:lnSpc>
                <a:spcPct val="90000"/>
              </a:lnSpc>
            </a:pPr>
            <a:r>
              <a:rPr lang="en-US" sz="1836">
                <a:solidFill>
                  <a:srgbClr val="505050"/>
                </a:solidFill>
                <a:latin typeface="Segoe UI Semilight"/>
              </a:rPr>
              <a:t>performance</a:t>
            </a:r>
            <a:endParaRPr lang="en-US" sz="1836" dirty="0">
              <a:solidFill>
                <a:srgbClr val="505050"/>
              </a:solidFill>
              <a:latin typeface="Segoe UI Semi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1E347B-B721-7D4B-8459-8025EF938463}"/>
              </a:ext>
            </a:extLst>
          </p:cNvPr>
          <p:cNvSpPr txBox="1"/>
          <p:nvPr/>
        </p:nvSpPr>
        <p:spPr>
          <a:xfrm>
            <a:off x="6960146" y="2868434"/>
            <a:ext cx="2546549" cy="353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99422">
              <a:lnSpc>
                <a:spcPct val="90000"/>
              </a:lnSpc>
            </a:pPr>
            <a:r>
              <a:rPr lang="en-US" sz="1836" dirty="0">
                <a:solidFill>
                  <a:srgbClr val="505050"/>
                </a:solidFill>
                <a:latin typeface="Segoe UI Semilight"/>
              </a:rPr>
              <a:t>Test performance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03F168-16E9-E84D-B375-3E0C118D6BFE}"/>
              </a:ext>
            </a:extLst>
          </p:cNvPr>
          <p:cNvSpPr txBox="1"/>
          <p:nvPr/>
        </p:nvSpPr>
        <p:spPr>
          <a:xfrm>
            <a:off x="7156497" y="4373022"/>
            <a:ext cx="2014890" cy="353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99422">
              <a:lnSpc>
                <a:spcPct val="90000"/>
              </a:lnSpc>
            </a:pPr>
            <a:r>
              <a:rPr lang="en-US" sz="1836" dirty="0">
                <a:solidFill>
                  <a:srgbClr val="505050"/>
                </a:solidFill>
                <a:latin typeface="Segoe UI Semilight"/>
              </a:rPr>
              <a:t>Training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626A55-C72C-D248-A5F8-AF6FF2DCC50C}"/>
              </a:ext>
            </a:extLst>
          </p:cNvPr>
          <p:cNvSpPr txBox="1"/>
          <p:nvPr/>
        </p:nvSpPr>
        <p:spPr>
          <a:xfrm>
            <a:off x="7105763" y="2432893"/>
            <a:ext cx="2546549" cy="353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99422">
              <a:lnSpc>
                <a:spcPct val="90000"/>
              </a:lnSpc>
            </a:pPr>
            <a:r>
              <a:rPr lang="en-US" sz="1836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/>
              </a:rPr>
              <a:t>Training performance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A4807F-22FC-4747-A585-593612640D0F}"/>
              </a:ext>
            </a:extLst>
          </p:cNvPr>
          <p:cNvSpPr txBox="1"/>
          <p:nvPr/>
        </p:nvSpPr>
        <p:spPr>
          <a:xfrm>
            <a:off x="882" y="4691016"/>
            <a:ext cx="9984493" cy="992982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>
              <a:lnSpc>
                <a:spcPct val="90000"/>
              </a:lnSpc>
              <a:spcAft>
                <a:spcPts val="612"/>
              </a:spcAft>
            </a:pPr>
            <a:r>
              <a:rPr lang="en-US" sz="244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We’ve transitioned from memorizing training data to memorizing training tasks</a:t>
            </a:r>
            <a:endParaRPr lang="en-US" sz="2448" i="1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19" name="Cross 18">
            <a:extLst>
              <a:ext uri="{FF2B5EF4-FFF2-40B4-BE49-F238E27FC236}">
                <a16:creationId xmlns:a16="http://schemas.microsoft.com/office/drawing/2014/main" id="{4610C771-BCDB-3047-B277-99A2790132AB}"/>
              </a:ext>
            </a:extLst>
          </p:cNvPr>
          <p:cNvSpPr/>
          <p:nvPr/>
        </p:nvSpPr>
        <p:spPr bwMode="auto">
          <a:xfrm>
            <a:off x="1559649" y="1600941"/>
            <a:ext cx="235379" cy="292534"/>
          </a:xfrm>
          <a:prstGeom prst="plus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7565" rIns="0" bIns="475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spcBef>
                <a:spcPct val="0"/>
              </a:spcBef>
              <a:spcAft>
                <a:spcPct val="0"/>
              </a:spcAft>
            </a:pPr>
            <a:endParaRPr lang="en-US" sz="20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240BFAC-6163-BB4D-A94E-0D30A4084C75}"/>
              </a:ext>
            </a:extLst>
          </p:cNvPr>
          <p:cNvSpPr/>
          <p:nvPr/>
        </p:nvSpPr>
        <p:spPr bwMode="auto">
          <a:xfrm>
            <a:off x="1559649" y="4165628"/>
            <a:ext cx="353070" cy="207394"/>
          </a:xfrm>
          <a:prstGeom prst="ellips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7565" rIns="0" bIns="475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spcBef>
                <a:spcPct val="0"/>
              </a:spcBef>
              <a:spcAft>
                <a:spcPct val="0"/>
              </a:spcAft>
            </a:pPr>
            <a:endParaRPr lang="en-US" sz="20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4697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2" grpId="0"/>
      <p:bldP spid="17" grpId="0"/>
      <p:bldP spid="18" grpId="0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A8B9AA-FB5D-C941-AB8B-F2E98E7AD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848" y="1902764"/>
            <a:ext cx="7215353" cy="3290233"/>
          </a:xfrm>
        </p:spPr>
        <p:txBody>
          <a:bodyPr/>
          <a:lstStyle/>
          <a:p>
            <a:r>
              <a:rPr lang="en-US" dirty="0"/>
              <a:t>Word embeddings have formed the basis of deep learning for NLP</a:t>
            </a:r>
          </a:p>
          <a:p>
            <a:r>
              <a:rPr lang="en-US" dirty="0"/>
              <a:t>Word embeddings (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word2vec</a:t>
            </a:r>
            <a:r>
              <a:rPr lang="en-US" dirty="0"/>
              <a:t>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GloVe</a:t>
            </a:r>
            <a:r>
              <a:rPr lang="en-US" dirty="0"/>
              <a:t>) aim to learn semantic representations from text using co-occurrence statistics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04A38F-D754-7C47-BBC4-4A0B4235D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Pre-trained word embeddings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81D729-529A-A74B-96B8-440FE2311B98}"/>
              </a:ext>
            </a:extLst>
          </p:cNvPr>
          <p:cNvGrpSpPr/>
          <p:nvPr/>
        </p:nvGrpSpPr>
        <p:grpSpPr>
          <a:xfrm>
            <a:off x="8111224" y="3344509"/>
            <a:ext cx="2584056" cy="2297437"/>
            <a:chOff x="3897630" y="4446269"/>
            <a:chExt cx="2198370" cy="1954531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EFC60AF-8F33-F44D-9899-84E23F91E6A4}"/>
                </a:ext>
              </a:extLst>
            </p:cNvPr>
            <p:cNvCxnSpPr/>
            <p:nvPr/>
          </p:nvCxnSpPr>
          <p:spPr>
            <a:xfrm flipV="1">
              <a:off x="4857750" y="4446270"/>
              <a:ext cx="0" cy="123444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2185FAB-612F-8142-B78C-B3E64FECB7BD}"/>
                </a:ext>
              </a:extLst>
            </p:cNvPr>
            <p:cNvCxnSpPr/>
            <p:nvPr/>
          </p:nvCxnSpPr>
          <p:spPr>
            <a:xfrm>
              <a:off x="4857750" y="5680710"/>
              <a:ext cx="12382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B0DF49D-75A5-CA4C-AED7-7280BED9FE40}"/>
                </a:ext>
              </a:extLst>
            </p:cNvPr>
            <p:cNvCxnSpPr/>
            <p:nvPr/>
          </p:nvCxnSpPr>
          <p:spPr>
            <a:xfrm flipH="1">
              <a:off x="4206240" y="5680710"/>
              <a:ext cx="651510" cy="72009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53F70E0-ADB1-8F4A-A3AF-4456753FCA95}"/>
                </a:ext>
              </a:extLst>
            </p:cNvPr>
            <p:cNvCxnSpPr/>
            <p:nvPr/>
          </p:nvCxnSpPr>
          <p:spPr>
            <a:xfrm flipH="1" flipV="1">
              <a:off x="3897630" y="4823460"/>
              <a:ext cx="960120" cy="857250"/>
            </a:xfrm>
            <a:prstGeom prst="straightConnector1">
              <a:avLst/>
            </a:prstGeom>
            <a:ln>
              <a:prstDash val="lg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9A9B96A-1F82-1249-88E3-BF25AFA07CAA}"/>
                </a:ext>
              </a:extLst>
            </p:cNvPr>
            <p:cNvCxnSpPr/>
            <p:nvPr/>
          </p:nvCxnSpPr>
          <p:spPr>
            <a:xfrm flipV="1">
              <a:off x="4857750" y="4446269"/>
              <a:ext cx="834391" cy="1234441"/>
            </a:xfrm>
            <a:prstGeom prst="straightConnector1">
              <a:avLst/>
            </a:prstGeom>
            <a:ln>
              <a:prstDash val="lg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E2EE7DC-ECF8-3D49-9806-08BA689F44F4}"/>
                </a:ext>
              </a:extLst>
            </p:cNvPr>
            <p:cNvCxnSpPr/>
            <p:nvPr/>
          </p:nvCxnSpPr>
          <p:spPr>
            <a:xfrm flipV="1">
              <a:off x="4857749" y="4629150"/>
              <a:ext cx="1238251" cy="1051560"/>
            </a:xfrm>
            <a:prstGeom prst="straightConnector1">
              <a:avLst/>
            </a:prstGeom>
            <a:ln>
              <a:prstDash val="lg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9737F0F-A733-354A-94CA-4A8B5E367051}"/>
              </a:ext>
            </a:extLst>
          </p:cNvPr>
          <p:cNvSpPr txBox="1"/>
          <p:nvPr/>
        </p:nvSpPr>
        <p:spPr>
          <a:xfrm>
            <a:off x="9744360" y="3009904"/>
            <a:ext cx="952413" cy="31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418">
              <a:defRPr/>
            </a:pPr>
            <a:r>
              <a:rPr lang="en-US" sz="1428" kern="0" dirty="0">
                <a:solidFill>
                  <a:sysClr val="windowText" lastClr="000000"/>
                </a:solidFill>
                <a:latin typeface="Segoe UI Semilight"/>
              </a:rPr>
              <a:t>banana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5382CE-3FCD-194E-A6D3-9BB71041342F}"/>
              </a:ext>
            </a:extLst>
          </p:cNvPr>
          <p:cNvSpPr txBox="1"/>
          <p:nvPr/>
        </p:nvSpPr>
        <p:spPr>
          <a:xfrm>
            <a:off x="10695279" y="3323808"/>
            <a:ext cx="850587" cy="31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418">
              <a:defRPr/>
            </a:pPr>
            <a:r>
              <a:rPr lang="en-US" sz="1428" kern="0" dirty="0">
                <a:solidFill>
                  <a:sysClr val="windowText" lastClr="000000"/>
                </a:solidFill>
                <a:latin typeface="Segoe UI Semilight"/>
              </a:rPr>
              <a:t>mango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AB0B4C-54AA-2A4C-B11B-1CF4F0CC0701}"/>
              </a:ext>
            </a:extLst>
          </p:cNvPr>
          <p:cNvSpPr txBox="1"/>
          <p:nvPr/>
        </p:nvSpPr>
        <p:spPr>
          <a:xfrm>
            <a:off x="7715654" y="3464152"/>
            <a:ext cx="791139" cy="31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418">
              <a:defRPr/>
            </a:pPr>
            <a:r>
              <a:rPr lang="en-US" sz="1428" kern="0" dirty="0">
                <a:solidFill>
                  <a:sysClr val="windowText" lastClr="000000"/>
                </a:solidFill>
                <a:latin typeface="Segoe UI Semilight"/>
              </a:rPr>
              <a:t>dog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4F4449-9558-4441-9662-53D1E90DEBF8}"/>
              </a:ext>
            </a:extLst>
          </p:cNvPr>
          <p:cNvSpPr/>
          <p:nvPr/>
        </p:nvSpPr>
        <p:spPr bwMode="auto">
          <a:xfrm>
            <a:off x="1182742" y="5466985"/>
            <a:ext cx="1318509" cy="321587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>
            <a:solidFill>
              <a:schemeClr val="accent3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algn="ctr" defTabSz="951028" fontAlgn="base">
              <a:spcBef>
                <a:spcPct val="0"/>
              </a:spcBef>
              <a:spcAft>
                <a:spcPct val="0"/>
              </a:spcAft>
            </a:pPr>
            <a:r>
              <a:rPr lang="en-US" sz="163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Inner Product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474E304-2A60-DB46-8747-4AE26F9783C0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1182742" y="5788572"/>
            <a:ext cx="659255" cy="440142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F500188-D54A-8A4B-98B1-6AA1B8323054}"/>
              </a:ext>
            </a:extLst>
          </p:cNvPr>
          <p:cNvCxnSpPr>
            <a:cxnSpLocks/>
          </p:cNvCxnSpPr>
          <p:nvPr/>
        </p:nvCxnSpPr>
        <p:spPr>
          <a:xfrm flipH="1" flipV="1">
            <a:off x="1855370" y="5788572"/>
            <a:ext cx="621735" cy="440142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8C42CE8-E374-854D-90D2-A7071AE12A07}"/>
              </a:ext>
            </a:extLst>
          </p:cNvPr>
          <p:cNvCxnSpPr>
            <a:cxnSpLocks/>
          </p:cNvCxnSpPr>
          <p:nvPr/>
        </p:nvCxnSpPr>
        <p:spPr>
          <a:xfrm flipV="1">
            <a:off x="4479974" y="5788572"/>
            <a:ext cx="659255" cy="440142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C6B7522-2DF7-874E-BF3A-AFCC79D95996}"/>
              </a:ext>
            </a:extLst>
          </p:cNvPr>
          <p:cNvCxnSpPr>
            <a:cxnSpLocks/>
          </p:cNvCxnSpPr>
          <p:nvPr/>
        </p:nvCxnSpPr>
        <p:spPr>
          <a:xfrm flipH="1" flipV="1">
            <a:off x="5176748" y="5788572"/>
            <a:ext cx="621735" cy="440142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44665F8-4C89-5E4C-AFF3-CD15FC04A886}"/>
              </a:ext>
            </a:extLst>
          </p:cNvPr>
          <p:cNvSpPr txBox="1"/>
          <p:nvPr/>
        </p:nvSpPr>
        <p:spPr>
          <a:xfrm>
            <a:off x="549339" y="6228714"/>
            <a:ext cx="3336185" cy="499107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>
              <a:lnSpc>
                <a:spcPct val="90000"/>
              </a:lnSpc>
              <a:spcAft>
                <a:spcPts val="612"/>
              </a:spcAft>
            </a:pPr>
            <a:r>
              <a:rPr lang="en-US" sz="142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rPr>
              <a:t>The dog wagged his tail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267AEE-6258-D54C-AA67-8BAD7F0BE1A6}"/>
              </a:ext>
            </a:extLst>
          </p:cNvPr>
          <p:cNvSpPr txBox="1"/>
          <p:nvPr/>
        </p:nvSpPr>
        <p:spPr>
          <a:xfrm>
            <a:off x="3664646" y="6228713"/>
            <a:ext cx="3336185" cy="499107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>
              <a:lnSpc>
                <a:spcPct val="90000"/>
              </a:lnSpc>
              <a:spcAft>
                <a:spcPts val="612"/>
              </a:spcAft>
            </a:pPr>
            <a:r>
              <a:rPr lang="en-US" sz="142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rPr>
              <a:t>The mango fell from the tree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0752CCE-ABEE-D049-9159-DD988789FB65}"/>
              </a:ext>
            </a:extLst>
          </p:cNvPr>
          <p:cNvSpPr/>
          <p:nvPr/>
        </p:nvSpPr>
        <p:spPr bwMode="auto">
          <a:xfrm>
            <a:off x="4517493" y="5389267"/>
            <a:ext cx="1318509" cy="321587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>
            <a:solidFill>
              <a:schemeClr val="accent3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algn="ctr" defTabSz="951028" fontAlgn="base">
              <a:spcBef>
                <a:spcPct val="0"/>
              </a:spcBef>
              <a:spcAft>
                <a:spcPct val="0"/>
              </a:spcAft>
            </a:pPr>
            <a:r>
              <a:rPr lang="en-US" sz="163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Inner Product</a:t>
            </a:r>
          </a:p>
        </p:txBody>
      </p:sp>
    </p:spTree>
    <p:extLst>
      <p:ext uri="{BB962C8B-B14F-4D97-AF65-F5344CB8AC3E}">
        <p14:creationId xmlns:p14="http://schemas.microsoft.com/office/powerpoint/2010/main" val="231097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1" grpId="0"/>
      <p:bldP spid="12" grpId="0"/>
      <p:bldP spid="13" grpId="0"/>
      <p:bldP spid="14" grpId="0" animBg="1"/>
      <p:bldP spid="24" grpId="0"/>
      <p:bldP spid="25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53B00E-791F-C242-956A-F735138DF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847" y="1902763"/>
            <a:ext cx="11885512" cy="5178755"/>
          </a:xfrm>
        </p:spPr>
        <p:txBody>
          <a:bodyPr/>
          <a:lstStyle/>
          <a:p>
            <a:r>
              <a:rPr lang="en-US" dirty="0"/>
              <a:t>Word embeddings are learned using a context-free procedure (word aggregate statistics), but applied in context-dependent scenarios (sentences/paragraphs)</a:t>
            </a:r>
          </a:p>
          <a:p>
            <a:pPr marL="0" indent="0">
              <a:buNone/>
            </a:pPr>
            <a:r>
              <a:rPr lang="en-US" sz="2040" dirty="0">
                <a:latin typeface="Consolas" panose="020B0609020204030204" pitchFamily="49" charset="0"/>
                <a:cs typeface="Consolas" panose="020B0609020204030204" pitchFamily="49" charset="0"/>
              </a:rPr>
              <a:t>I have insufficient funds in my </a:t>
            </a:r>
            <a:r>
              <a:rPr lang="en-US" sz="2040" dirty="0">
                <a:solidFill>
                  <a:schemeClr val="accent4">
                    <a:lumMod val="75000"/>
                    <a:lumOff val="2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bank</a:t>
            </a:r>
            <a:r>
              <a:rPr lang="en-US" sz="2040" dirty="0">
                <a:latin typeface="Consolas" panose="020B0609020204030204" pitchFamily="49" charset="0"/>
                <a:cs typeface="Consolas" panose="020B0609020204030204" pitchFamily="49" charset="0"/>
              </a:rPr>
              <a:t> account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sz="2244" dirty="0">
                <a:latin typeface="Consolas" panose="020B0609020204030204" pitchFamily="49" charset="0"/>
                <a:cs typeface="Consolas" panose="020B0609020204030204" pitchFamily="49" charset="0"/>
              </a:rPr>
              <a:t>	[0.8, 0.1, -0.3, …]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40" dirty="0">
                <a:latin typeface="Consolas" panose="020B0609020204030204" pitchFamily="49" charset="0"/>
                <a:cs typeface="Consolas" panose="020B0609020204030204" pitchFamily="49" charset="0"/>
              </a:rPr>
              <a:t>Alex skipped rocks by the river </a:t>
            </a:r>
            <a:r>
              <a:rPr lang="en-US" sz="2040" dirty="0">
                <a:solidFill>
                  <a:schemeClr val="accent4">
                    <a:lumMod val="75000"/>
                    <a:lumOff val="2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bank</a:t>
            </a:r>
          </a:p>
          <a:p>
            <a:r>
              <a:rPr lang="en-US" dirty="0"/>
              <a:t>Could we instead learn a contextual representation for the whole sentence/paragraph?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4482D2-19E2-8747-AAFE-C5A13338D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Contextual Representations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D4A457E-09D1-A040-9279-2ED73F879D33}"/>
              </a:ext>
            </a:extLst>
          </p:cNvPr>
          <p:cNvCxnSpPr/>
          <p:nvPr/>
        </p:nvCxnSpPr>
        <p:spPr>
          <a:xfrm flipH="1">
            <a:off x="4281684" y="3868010"/>
            <a:ext cx="932603" cy="59625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3324ED2-BA98-794D-8310-9036A2F33BE7}"/>
              </a:ext>
            </a:extLst>
          </p:cNvPr>
          <p:cNvCxnSpPr>
            <a:cxnSpLocks/>
          </p:cNvCxnSpPr>
          <p:nvPr/>
        </p:nvCxnSpPr>
        <p:spPr>
          <a:xfrm flipH="1" flipV="1">
            <a:off x="4281684" y="4856052"/>
            <a:ext cx="1070200" cy="596254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46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9DA3EA-38CE-FA43-B869-779D8657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847" y="1902764"/>
            <a:ext cx="11885512" cy="4342661"/>
          </a:xfrm>
        </p:spPr>
        <p:txBody>
          <a:bodyPr/>
          <a:lstStyle/>
          <a:p>
            <a:r>
              <a:rPr lang="en-US" dirty="0"/>
              <a:t>The cat sat on the mat</a:t>
            </a:r>
          </a:p>
          <a:p>
            <a:r>
              <a:rPr lang="en-US" dirty="0"/>
              <a:t>The mat sat on the cat</a:t>
            </a:r>
          </a:p>
          <a:p>
            <a:r>
              <a:rPr lang="en-US" dirty="0"/>
              <a:t>Sat cat on the mat</a:t>
            </a:r>
          </a:p>
          <a:p>
            <a:r>
              <a:rPr lang="en-US" dirty="0"/>
              <a:t>On mat sat the cat</a:t>
            </a:r>
          </a:p>
          <a:p>
            <a:r>
              <a:rPr lang="en-US" dirty="0"/>
              <a:t>Cat mat sat on the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30B8D3-D943-8741-BB78-E16B96158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Go Deeper: Language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27713-21FF-714A-AB81-8C05FECB3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831" y="2027111"/>
            <a:ext cx="7101214" cy="25711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4F3BB-BB32-5745-9885-34E4D3EBC360}"/>
              </a:ext>
            </a:extLst>
          </p:cNvPr>
          <p:cNvSpPr txBox="1"/>
          <p:nvPr/>
        </p:nvSpPr>
        <p:spPr>
          <a:xfrm>
            <a:off x="4570638" y="5101650"/>
            <a:ext cx="7864955" cy="1071458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>
              <a:lnSpc>
                <a:spcPct val="90000"/>
              </a:lnSpc>
              <a:spcAft>
                <a:spcPts val="612"/>
              </a:spcAft>
            </a:pPr>
            <a:r>
              <a:rPr lang="en-US" sz="244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Calculate the probability of a sentence</a:t>
            </a:r>
          </a:p>
          <a:p>
            <a:pPr>
              <a:lnSpc>
                <a:spcPct val="90000"/>
              </a:lnSpc>
              <a:spcAft>
                <a:spcPts val="612"/>
              </a:spcAft>
            </a:pPr>
            <a:r>
              <a:rPr lang="en-US" sz="244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Can be trained without supervision / self-supervision</a:t>
            </a:r>
          </a:p>
        </p:txBody>
      </p:sp>
    </p:spTree>
    <p:extLst>
      <p:ext uri="{BB962C8B-B14F-4D97-AF65-F5344CB8AC3E}">
        <p14:creationId xmlns:p14="http://schemas.microsoft.com/office/powerpoint/2010/main" val="297996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6F817C-1932-9A4C-9AAD-1958E591B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Bi-Directional Encoder Representations from Transformer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81A134-7F40-3F41-B879-3F4AB57B5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278" y="1595140"/>
            <a:ext cx="8675802" cy="47728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42FDDE-1D98-514A-8AD8-3218B34464AA}"/>
              </a:ext>
            </a:extLst>
          </p:cNvPr>
          <p:cNvSpPr txBox="1"/>
          <p:nvPr/>
        </p:nvSpPr>
        <p:spPr>
          <a:xfrm>
            <a:off x="-146045" y="6354162"/>
            <a:ext cx="9799371" cy="647165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>
              <a:lnSpc>
                <a:spcPct val="90000"/>
              </a:lnSpc>
              <a:spcAft>
                <a:spcPts val="612"/>
              </a:spcAft>
            </a:pPr>
            <a:r>
              <a:rPr lang="en-US" sz="244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The Illustrated BERT: http://</a:t>
            </a:r>
            <a:r>
              <a:rPr lang="en-US" sz="2448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jalammar.github.io</a:t>
            </a:r>
            <a:r>
              <a:rPr lang="en-US" sz="244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/illustrated-</a:t>
            </a:r>
            <a:r>
              <a:rPr lang="en-US" sz="2448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bert</a:t>
            </a:r>
            <a:r>
              <a:rPr lang="en-US" sz="244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1315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-50166_Machine_Learning_AI_&amp;_Data_Science_Conference_Template">
  <a:themeElements>
    <a:clrScheme name="MLA&amp;DS">
      <a:dk1>
        <a:srgbClr val="505050"/>
      </a:dk1>
      <a:lt1>
        <a:srgbClr val="FFFFFF"/>
      </a:lt1>
      <a:dk2>
        <a:srgbClr val="A80000"/>
      </a:dk2>
      <a:lt2>
        <a:srgbClr val="E6E6E6"/>
      </a:lt2>
      <a:accent1>
        <a:srgbClr val="A80000"/>
      </a:accent1>
      <a:accent2>
        <a:srgbClr val="080808"/>
      </a:accent2>
      <a:accent3>
        <a:srgbClr val="505050"/>
      </a:accent3>
      <a:accent4>
        <a:srgbClr val="002050"/>
      </a:accent4>
      <a:accent5>
        <a:srgbClr val="D83B01"/>
      </a:accent5>
      <a:accent6>
        <a:srgbClr val="737373"/>
      </a:accent6>
      <a:hlink>
        <a:srgbClr val="0078D7"/>
      </a:hlink>
      <a:folHlink>
        <a:srgbClr val="0078D7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chine_Learning_AI_Data_Science_Conference_16x9_Template.potx" id="{478BF69B-7207-454D-A2B3-A99948846C7A}" vid="{9A4B171A-AA92-4439-96C1-274DD774861A}"/>
    </a:ext>
  </a:extLst>
</a:theme>
</file>

<file path=ppt/theme/theme2.xml><?xml version="1.0" encoding="utf-8"?>
<a:theme xmlns:a="http://schemas.openxmlformats.org/drawingml/2006/main" name="Main 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155. Inchiosa_Horton_Paunic_Singliar_Chang</Template>
  <TotalTime>0</TotalTime>
  <Words>1300</Words>
  <Application>Microsoft Office PowerPoint</Application>
  <PresentationFormat>Custom</PresentationFormat>
  <Paragraphs>194</Paragraphs>
  <Slides>32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Arial Rounded MT Bold</vt:lpstr>
      <vt:lpstr>Calibri</vt:lpstr>
      <vt:lpstr>Consolas</vt:lpstr>
      <vt:lpstr>Lucida Grande</vt:lpstr>
      <vt:lpstr>Segoe UI</vt:lpstr>
      <vt:lpstr>Segoe UI Light</vt:lpstr>
      <vt:lpstr>Segoe UI Semibold</vt:lpstr>
      <vt:lpstr>Segoe UI Semilight</vt:lpstr>
      <vt:lpstr>Segoe UI Symbol</vt:lpstr>
      <vt:lpstr>Wingdings</vt:lpstr>
      <vt:lpstr>5-50166_Machine_Learning_AI_&amp;_Data_Science_Conference_Template</vt:lpstr>
      <vt:lpstr>Main Content</vt:lpstr>
      <vt:lpstr>Building high-performance text classifiers on a limited labeling budget    </vt:lpstr>
      <vt:lpstr>PowerPoint Presentation</vt:lpstr>
      <vt:lpstr>PowerPoint Presentation</vt:lpstr>
      <vt:lpstr>End-to-End Task Specific Learning</vt:lpstr>
      <vt:lpstr>Overfitting on Tasks</vt:lpstr>
      <vt:lpstr>Pre-trained word embeddings</vt:lpstr>
      <vt:lpstr>Contextual Representations</vt:lpstr>
      <vt:lpstr>Let’s Go Deeper: Language Models</vt:lpstr>
      <vt:lpstr>Bi-Directional Encoder Representations from Transformer</vt:lpstr>
      <vt:lpstr>Domain-Specific LM Fine-Tuning</vt:lpstr>
      <vt:lpstr>Multi-Task Learning with BERT (MT-DNN/BERT)</vt:lpstr>
      <vt:lpstr>Multi-Task BERT Results</vt:lpstr>
      <vt:lpstr>PowerPoint Presentation</vt:lpstr>
      <vt:lpstr>Wikipedia detox dataset</vt:lpstr>
      <vt:lpstr>Active Learning</vt:lpstr>
      <vt:lpstr>Algorithm Sketch</vt:lpstr>
      <vt:lpstr>Uncertainty Sampling</vt:lpstr>
      <vt:lpstr>PowerPoint Presentation</vt:lpstr>
      <vt:lpstr>PowerPoint Presentation</vt:lpstr>
      <vt:lpstr>But I don’t want to pay to label a validation set!   Why can’t I use cross-validation?</vt:lpstr>
      <vt:lpstr>PowerPoint Presentation</vt:lpstr>
      <vt:lpstr>PowerPoint Presentation</vt:lpstr>
      <vt:lpstr>How Uncertainty Sampling Fails</vt:lpstr>
      <vt:lpstr>Hyperparameter Tuning</vt:lpstr>
      <vt:lpstr>Hyperparameter Tuning Methods</vt:lpstr>
      <vt:lpstr>Hyperparameter Tuning Methods</vt:lpstr>
      <vt:lpstr>Scalable Hyperparameter Tuning</vt:lpstr>
      <vt:lpstr>Microsoft Spark Platforms </vt:lpstr>
      <vt:lpstr>Hyperparameter Tuning with SparkR</vt:lpstr>
      <vt:lpstr>Effect of Validation Set Size</vt:lpstr>
      <vt:lpstr>Summary and Resources</vt:lpstr>
      <vt:lpstr>Rate today ’s session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2019-03-28T23:38:17Z</dcterms:created>
  <dcterms:modified xsi:type="dcterms:W3CDTF">2019-03-28T23:39:48Z</dcterms:modified>
  <cp:category/>
</cp:coreProperties>
</file>